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6" r:id="rId9"/>
    <p:sldId id="268" r:id="rId10"/>
    <p:sldId id="270" r:id="rId11"/>
    <p:sldId id="265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400"/>
    <a:srgbClr val="7030A0"/>
    <a:srgbClr val="37B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OneDrive%20-%20Peter%20the%20Great%20St.%20Petersburg%20Polytechnical%20University\&#1062;&#1040;&#1080;&#1055;&#1056;\&#1056;&#1077;&#1081;&#1090;&#1080;&#1085;&#1075;&#1080;\2021%20THE%20Impact%20Ranking\&#1054;&#1090;&#1095;&#1077;&#1090;&#1099;%20&#1062;&#1059;&#1056;%202021\&#1088;&#1072;&#1089;&#1095;&#1077;&#1090;&#1099;%20&#1076;&#1083;&#1103;%20&#1089;&#1083;&#1072;&#1081;&#1076;&#1086;&#1074;%20(&#1040;&#1074;&#1090;&#1086;&#1089;&#1086;&#1093;&#1088;&#1072;&#1085;&#1077;&#1085;&#1085;&#1099;&#1081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OneDrive%20-%20Peter%20the%20Great%20St.%20Petersburg%20Polytechnical%20University\&#1062;&#1040;&#1080;&#1055;&#1056;\&#1056;&#1077;&#1081;&#1090;&#1080;&#1085;&#1075;&#1080;\2021%20THE%20Impact%20Ranking\&#1054;&#1090;&#1095;&#1077;&#1090;&#1099;%20&#1062;&#1059;&#1056;%202021\&#1088;&#1072;&#1089;&#1095;&#1077;&#1090;&#1099;%20&#1076;&#1083;&#1103;%20&#1089;&#1083;&#1072;&#1081;&#1076;&#1086;&#1074;%20(&#1040;&#1074;&#1090;&#1086;&#1089;&#1086;&#1093;&#1088;&#1072;&#1085;&#1077;&#1085;&#1085;&#1099;&#1081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OneDrive%20-%20Peter%20the%20Great%20St.%20Petersburg%20Polytechnical%20University\&#1062;&#1040;&#1080;&#1055;&#1056;\&#1056;&#1077;&#1081;&#1090;&#1080;&#1085;&#1075;&#1080;\2021%20THE%20Impact%20Ranking\&#1054;&#1090;&#1095;&#1077;&#1090;&#1099;%20&#1062;&#1059;&#1056;%202021\&#1088;&#1072;&#1089;&#1095;&#1077;&#1090;&#1099;%20&#1076;&#1083;&#1103;%20&#1089;&#1083;&#1072;&#1081;&#1076;&#1086;&#1074;%20(&#1040;&#1074;&#1090;&#1086;&#1089;&#1086;&#1093;&#1088;&#1072;&#1085;&#1077;&#1085;&#1085;&#1099;&#1081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'ЦУР 8'!$A$3:$A$7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'ЦУР 8'!$C$3:$C$7</c:f>
              <c:numCache>
                <c:formatCode>0</c:formatCode>
                <c:ptCount val="5"/>
                <c:pt idx="0">
                  <c:v>1363.4739999999999</c:v>
                </c:pt>
                <c:pt idx="1">
                  <c:v>1529.2</c:v>
                </c:pt>
                <c:pt idx="2">
                  <c:v>2731.6669999999999</c:v>
                </c:pt>
                <c:pt idx="3">
                  <c:v>2180.6790000000001</c:v>
                </c:pt>
                <c:pt idx="4">
                  <c:v>2100.4670000000001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10-48AC-A615-5964E0907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482240"/>
        <c:axId val="413474040"/>
      </c:barChart>
      <c:catAx>
        <c:axId val="41348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474040"/>
        <c:crosses val="autoZero"/>
        <c:auto val="1"/>
        <c:lblAlgn val="ctr"/>
        <c:lblOffset val="100"/>
        <c:noMultiLvlLbl val="0"/>
      </c:catAx>
      <c:valAx>
        <c:axId val="41347404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48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'ЦУР 8'!$A$20:$A$24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'ЦУР 8'!$B$20:$B$24</c:f>
              <c:numCache>
                <c:formatCode>General</c:formatCode>
                <c:ptCount val="5"/>
                <c:pt idx="0">
                  <c:v>549.6</c:v>
                </c:pt>
                <c:pt idx="1">
                  <c:v>810.3</c:v>
                </c:pt>
                <c:pt idx="2">
                  <c:v>820.5</c:v>
                </c:pt>
                <c:pt idx="3">
                  <c:v>861.1</c:v>
                </c:pt>
                <c:pt idx="4">
                  <c:v>1349.9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F-40DA-A24B-C7C2CEEAD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870808"/>
        <c:axId val="329872776"/>
      </c:barChart>
      <c:catAx>
        <c:axId val="329870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872776"/>
        <c:crosses val="autoZero"/>
        <c:auto val="1"/>
        <c:lblAlgn val="ctr"/>
        <c:lblOffset val="100"/>
        <c:noMultiLvlLbl val="0"/>
      </c:catAx>
      <c:valAx>
        <c:axId val="329872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870808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'ЦУР 8'!$A$30:$A$34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'ЦУР 8'!$B$30:$B$34</c:f>
              <c:numCache>
                <c:formatCode>General</c:formatCode>
                <c:ptCount val="5"/>
                <c:pt idx="0">
                  <c:v>751</c:v>
                </c:pt>
                <c:pt idx="1">
                  <c:v>797</c:v>
                </c:pt>
                <c:pt idx="2">
                  <c:v>981</c:v>
                </c:pt>
                <c:pt idx="3">
                  <c:v>821</c:v>
                </c:pt>
                <c:pt idx="4">
                  <c:v>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4-4473-9238-D773E0CD6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502664"/>
        <c:axId val="412505616"/>
      </c:barChart>
      <c:catAx>
        <c:axId val="41250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505616"/>
        <c:crosses val="autoZero"/>
        <c:auto val="1"/>
        <c:lblAlgn val="ctr"/>
        <c:lblOffset val="100"/>
        <c:noMultiLvlLbl val="0"/>
      </c:catAx>
      <c:valAx>
        <c:axId val="41250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2502664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2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7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6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5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9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5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0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3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bstu.ru/media/news/international_activities/politekh-i-reynsko-vestfalskiy-tekhnicheskiy-universitet-aakhena-proveli-seminar-o-sposobakh-primen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bstu.ru/news/research/291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ass.ru/ekonomika/1270707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auka.tass.ru/nauka/1249985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tificrussia.ru/articles/ucenye-primenili-innovacionnyj-sposob-svarki-v-mostostroenii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bstu.ru/media/news/education/results-educational-forum-phygital-universe/?sphrase_id=22021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dia.spbstu.ru/news/research/24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882589"/>
            <a:ext cx="12192000" cy="1599166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547" y="1094155"/>
            <a:ext cx="11145959" cy="2387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ЦУР 9</a:t>
            </a:r>
            <a:r>
              <a:rPr lang="ru-RU" sz="48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Индустриализация, инновации и инфраструктура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30" y="96393"/>
            <a:ext cx="2258354" cy="1336753"/>
          </a:xfrm>
          <a:prstGeom prst="rect">
            <a:avLst/>
          </a:prstGeom>
        </p:spPr>
      </p:pic>
      <p:pic>
        <p:nvPicPr>
          <p:cNvPr id="1030" name="Picture 6" descr="https://www.spbstu.ru/upload/branding/logo_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9" y="210427"/>
            <a:ext cx="2772264" cy="7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68" y="3931198"/>
            <a:ext cx="1926515" cy="192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2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478108" y="413239"/>
            <a:ext cx="271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Сотрудничество/Наука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3206" y="633103"/>
            <a:ext cx="7942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и Рейнско-Вестфальский технический университет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Аахена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провели семинар о способах применения текстиля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3206" y="1253056"/>
            <a:ext cx="671146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рамках Международной политехнической недели-2021 Политехнический университет и Рейнско-Вестфальский технический университет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Аахена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(RWTH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Aachen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; Германия) провели совместный семинар для ученых, посвященный способам применения текстиля. Участники представили научные исследования в данной области, обсудили возможности для сотрудничества и реализации совместных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проектов. К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семинару в режиме онлайн подключились ученые СПбПУ и RWTH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Aachen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 сотрудники международных служб обоих вузов. 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Рабочая часть семинара прошла в формате питч-сессии, на которой научные сотрудники и ученые обоих университетов представили свои проекты и исследования, связанные с тематикой текстильного производства, композитов и их применения в различных областях. Профессор Высшей школы физики и технологий материалов СПбПУ Олег ТОЛОЧКО рассказал композитах из волокнистого металлического ламината на основе термопластичного полимера и перспективах применения термопластичных полимеров. Алексей БОЙКОВ, ведущий инженер Лаборатории «Промышленные системы потоковой обработки данных» Центра НТИ СПбПУ, представил совместный проект специалистов из СПбПУ, НИУ ВШЭ и ИВГПУ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«Разработка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программно-аппаратного комплекса обнаружения и классификации дефектов тканей с использованием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нейросетевых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технологий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».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Проект направлен на автоматизацию контроля качества на предприятиях швейной и легкой промышленности. Программно-аппаратное решение создается с применением методов технического зрения и машинного обучения, и сможет выполнять обнаружение дефектов на всех этапах производства – выпуск сурового полотна, окрашенного полотна, готовой продукции и др.</a:t>
            </a:r>
          </a:p>
        </p:txBody>
      </p:sp>
      <p:pic>
        <p:nvPicPr>
          <p:cNvPr id="1026" name="Picture 2" descr="https://www.spbstu.ru/upload/media/images/news/2021-06-02/rhine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90" y="1253056"/>
            <a:ext cx="3573990" cy="238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pbstu.ru/upload/media/images/news/2021-06-02/rhine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90" y="3782309"/>
            <a:ext cx="3622431" cy="24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64669" y="6275462"/>
            <a:ext cx="4727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https://www.spbstu.ru/media/news/international_activities/politekh-i-reynsko-vestfalskiy-tekhnicheskiy-universitet-aakhena-proveli-seminar-o-sposobakh-primene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/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84974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4416" y="1582505"/>
            <a:ext cx="98678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Popovich, V.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Borisov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 V., Popovich, A.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Sufiiarov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 S.,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Masaylo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 V.,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Alzina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L. (2017).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Functionally graded Inconel 718 processed by additive manufacturing: Crystallographic texture, anisotropy of microstructure and mechanical properties. 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Materials &amp; Design, 114, 441-449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Popovich, V.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Borisov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 V., Popovich, A.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Sufiiarov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 S.,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Masaylo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 V.,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Alzina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L. (2017).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Impact of heat treatment on mechanical </a:t>
            </a:r>
            <a:r>
              <a:rPr lang="en-US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behaviour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of Inconel 718 processed with tailored microstructure by selective laser melting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Materials &amp; Design, 131, 12-22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Popovich,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Sufiiarov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Polozov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I.,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Borisov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Masaylo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Orlov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(2016).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Microstructure and mechanical properties of additive manufactured copper alloy.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Materials Letters, 179, 38-41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Sufiiarov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 S., Popovich, A.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Borisov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Polozov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I.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Masaylo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 V.,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Orlov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V. (2017).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The effect of layer thickness at selective laser melting.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Procedia engineering, 174, 126-134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Klochkov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Y.,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Gazizulina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Golovin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 (2016, February).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Assessment of organization development speed based on the analysis of standards efficiency.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 2016 Second International Symposium on Stochastic Models in Reliability Engineering, Life Science and Operations Management (SMRLO) (pp. 530-532). IEEE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Glukhov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Turichin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G.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Klimova-Korsmik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O. G.,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Zemlyakov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Babkin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K. (2016).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Quality management of metal products prepared by high-speed direct laser deposition technology.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 Key Engineering Materials (Vol. 684, pp. 461-467). Trans Tech Publications Ltd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Grigoriev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Polozov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I.,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Sufiiarov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&amp; Popovich, A. (2017).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In-situ synthesis of Ti2AlNb-based intermetallic alloy by selective laser melting.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Journal of Alloys and Compounds, 704, 434-442.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Самые цитируемые исследования по ЦУР-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9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2016-2020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96600" y="1613283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218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96599" y="2469067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138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6598" y="3255821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93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6597" y="3942328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87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96596" y="4645111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59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6595" y="5431865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53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96594" y="6187402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47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441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57275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Проекты в работе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7170" name="Picture 2" descr="Квадрокоптер для дронресинг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0" t="13000" r="10046" b="9500"/>
          <a:stretch/>
        </p:blipFill>
        <p:spPr bwMode="auto">
          <a:xfrm>
            <a:off x="1076326" y="1323976"/>
            <a:ext cx="2970438" cy="179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4145" y="3149458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Создание беспилотного летательного </a:t>
            </a:r>
            <a:r>
              <a:rPr lang="ru-RU" sz="12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аппарата для осуществления фото- </a:t>
            </a:r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</a:t>
            </a:r>
            <a:r>
              <a:rPr lang="ru-RU" sz="12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видеосъёмки.</a:t>
            </a:r>
            <a:endParaRPr lang="ru-RU" sz="12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73223" y="3149458"/>
            <a:ext cx="4022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Нанобетон</a:t>
            </a:r>
            <a:r>
              <a:rPr lang="ru-RU" sz="12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с уникальными характеристиками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(превосходство электропроводности до 40 раз по сравнению с обычным бетоном)</a:t>
            </a:r>
            <a:endParaRPr lang="ru-RU" sz="12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603" y="1323975"/>
            <a:ext cx="2646022" cy="1786065"/>
          </a:xfrm>
          <a:prstGeom prst="rect">
            <a:avLst/>
          </a:prstGeom>
        </p:spPr>
      </p:pic>
      <p:pic>
        <p:nvPicPr>
          <p:cNvPr id="7174" name="Picture 6" descr="Новые высокопрочные нанокомпозиты для инновационных инженерных прилож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26" y="3940011"/>
            <a:ext cx="3119207" cy="17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50158" y="5806933"/>
            <a:ext cx="4022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Получение экспериментальных образцов новых высокопрочных </a:t>
            </a:r>
            <a:r>
              <a:rPr lang="ru-RU" sz="12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нанокомпозитов</a:t>
            </a:r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«металл-</a:t>
            </a:r>
            <a:r>
              <a:rPr lang="ru-RU" sz="12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нанокерамика</a:t>
            </a:r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», «</a:t>
            </a:r>
            <a:r>
              <a:rPr lang="ru-RU" sz="12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нанометалл-нанокерамика</a:t>
            </a:r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», «металл-</a:t>
            </a:r>
            <a:r>
              <a:rPr lang="ru-RU" sz="12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графен</a:t>
            </a:r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 и «</a:t>
            </a:r>
            <a:r>
              <a:rPr lang="ru-RU" sz="12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нанометалл-графен</a:t>
            </a:r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 </a:t>
            </a:r>
          </a:p>
        </p:txBody>
      </p:sp>
      <p:pic>
        <p:nvPicPr>
          <p:cNvPr id="7176" name="Picture 8" descr="Применение сверхпроводящих магнитов для разработки вариантов магнитного подвеса для высокоскоростных транспортных средст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011" y="3881513"/>
            <a:ext cx="2762614" cy="184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572932" y="5806932"/>
            <a:ext cx="3570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Создание </a:t>
            </a:r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принципиально новых магнитных систем для магнитных подвесов на высокоскоростном железнодорожном транспорте</a:t>
            </a:r>
          </a:p>
        </p:txBody>
      </p:sp>
      <p:pic>
        <p:nvPicPr>
          <p:cNvPr id="7178" name="Picture 10" descr="Космическая система автоматической идентификации судов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"/>
          <a:stretch/>
        </p:blipFill>
        <p:spPr bwMode="auto">
          <a:xfrm>
            <a:off x="8314006" y="1305597"/>
            <a:ext cx="3258869" cy="181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958396" y="3187516"/>
            <a:ext cx="4022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Комплекс, </a:t>
            </a:r>
            <a:r>
              <a:rPr lang="ru-RU" sz="12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состоящий </a:t>
            </a:r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из базовой наземной станции и </a:t>
            </a:r>
            <a:r>
              <a:rPr lang="ru-RU" sz="12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18- </a:t>
            </a:r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30 </a:t>
            </a:r>
            <a:r>
              <a:rPr lang="ru-RU" sz="12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наноспутников</a:t>
            </a:r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Обработанная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информация о </a:t>
            </a:r>
            <a:r>
              <a:rPr lang="ru-RU" sz="12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грузе передается </a:t>
            </a:r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компьютерную сеть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для логистических компаний и частных пользователей.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143876" y="5806931"/>
            <a:ext cx="3570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Экспериментальная </a:t>
            </a:r>
            <a:r>
              <a:rPr lang="ru-RU" sz="12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установка по плазменному распылению металлических материалов</a:t>
            </a:r>
          </a:p>
        </p:txBody>
      </p:sp>
      <p:pic>
        <p:nvPicPr>
          <p:cNvPr id="7184" name="Picture 16" descr="Разработка  оборудования для получения металлических материалов для аддитивного производств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05" y="4018513"/>
            <a:ext cx="325886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2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0953" y="77836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Статистика по НИОКР и инновациям в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8642"/>
              </p:ext>
            </p:extLst>
          </p:nvPr>
        </p:nvGraphicFramePr>
        <p:xfrm>
          <a:off x="890953" y="1349571"/>
          <a:ext cx="4933357" cy="30252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367011">
                  <a:extLst>
                    <a:ext uri="{9D8B030D-6E8A-4147-A177-3AD203B41FA5}">
                      <a16:colId xmlns:a16="http://schemas.microsoft.com/office/drawing/2014/main" val="2761118123"/>
                    </a:ext>
                  </a:extLst>
                </a:gridCol>
                <a:gridCol w="1566346">
                  <a:extLst>
                    <a:ext uri="{9D8B030D-6E8A-4147-A177-3AD203B41FA5}">
                      <a16:colId xmlns:a16="http://schemas.microsoft.com/office/drawing/2014/main" val="2501431517"/>
                    </a:ext>
                  </a:extLst>
                </a:gridCol>
              </a:tblGrid>
              <a:tr h="29963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Показатель</a:t>
                      </a:r>
                      <a:endParaRPr lang="ru-RU" sz="1200" b="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Стоимость,</a:t>
                      </a:r>
                      <a:r>
                        <a:rPr lang="ru-RU" sz="1200" b="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тыс</a:t>
                      </a:r>
                      <a:r>
                        <a:rPr lang="ru-RU" sz="1200" b="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руб</a:t>
                      </a:r>
                      <a:endParaRPr lang="ru-RU" sz="1200" b="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246789"/>
                  </a:ext>
                </a:extLst>
              </a:tr>
              <a:tr h="266365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Научные исследования</a:t>
                      </a:r>
                      <a:r>
                        <a:rPr lang="ru-RU" sz="105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и разработки, из них:</a:t>
                      </a:r>
                      <a:endParaRPr lang="ru-RU" sz="105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19089,2</a:t>
                      </a:r>
                      <a:endParaRPr lang="ru-RU" sz="110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015357"/>
                  </a:ext>
                </a:extLst>
              </a:tr>
              <a:tr h="312627"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Изобретения</a:t>
                      </a:r>
                      <a:endParaRPr lang="ru-RU" sz="105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9603,9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87981428"/>
                  </a:ext>
                </a:extLst>
              </a:tr>
              <a:tr h="314603"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Полезные модели</a:t>
                      </a:r>
                      <a:endParaRPr lang="ru-RU" sz="105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7328,6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443020"/>
                  </a:ext>
                </a:extLst>
              </a:tr>
              <a:tr h="355087"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Промышленные образцы</a:t>
                      </a:r>
                      <a:endParaRPr lang="ru-RU" sz="105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626,6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66029559"/>
                  </a:ext>
                </a:extLst>
              </a:tr>
              <a:tr h="266365"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Секреты производства (ноу-хау)</a:t>
                      </a:r>
                      <a:endParaRPr lang="ru-RU" sz="105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741,3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097391"/>
                  </a:ext>
                </a:extLst>
              </a:tr>
              <a:tr h="266365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Программное</a:t>
                      </a:r>
                      <a:r>
                        <a:rPr lang="ru-RU" sz="105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обеспечение, базы данных</a:t>
                      </a:r>
                      <a:endParaRPr lang="ru-RU" sz="105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20837,6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635137"/>
                  </a:ext>
                </a:extLst>
              </a:tr>
              <a:tr h="389574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Машины и оборудование,</a:t>
                      </a:r>
                      <a:r>
                        <a:rPr lang="ru-RU" sz="105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используемые для проведения НИОКР, из них:</a:t>
                      </a:r>
                      <a:endParaRPr lang="ru-RU" sz="105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6189267,2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563998"/>
                  </a:ext>
                </a:extLst>
              </a:tr>
              <a:tr h="266365"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ИКТ-оборудование для целей</a:t>
                      </a:r>
                      <a:r>
                        <a:rPr lang="ru-RU" sz="105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НИОКР</a:t>
                      </a:r>
                      <a:endParaRPr lang="ru-RU" sz="105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2966836,9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55770179"/>
                  </a:ext>
                </a:extLst>
              </a:tr>
              <a:tr h="266365"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Транспортные средства для</a:t>
                      </a:r>
                      <a:r>
                        <a:rPr lang="ru-RU" sz="1050" baseline="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 целей НИОКР</a:t>
                      </a:r>
                      <a:endParaRPr lang="ru-RU" sz="1050" dirty="0">
                        <a:latin typeface="PT Sans" panose="020B0503020203020204" pitchFamily="34" charset="-52"/>
                        <a:ea typeface="PT Sans" panose="020B0503020203020204" pitchFamily="34" charset="-52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PT Sans" panose="020B0503020203020204" pitchFamily="34" charset="-52"/>
                          <a:ea typeface="PT Sans" panose="020B0503020203020204" pitchFamily="34" charset="-52"/>
                        </a:rPr>
                        <a:t>7290,3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83087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937131" y="6476698"/>
            <a:ext cx="51733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/>
              <a:t>Источник:  </a:t>
            </a:r>
            <a:r>
              <a:rPr lang="ru-RU" sz="1000" dirty="0" smtClean="0"/>
              <a:t>Мониторинг-1, </a:t>
            </a:r>
            <a:r>
              <a:rPr lang="ru-RU" sz="1000" dirty="0" smtClean="0"/>
              <a:t>отчет о </a:t>
            </a:r>
            <a:r>
              <a:rPr lang="ru-RU" sz="1000" dirty="0" err="1" smtClean="0"/>
              <a:t>самообследовании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43809" y="1302641"/>
            <a:ext cx="525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Динамика выполненных НИОКР в 2016-2020 гг., млн </a:t>
            </a:r>
            <a:r>
              <a:rPr lang="ru-RU" sz="12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руб</a:t>
            </a:r>
            <a:endParaRPr lang="ru-RU" sz="12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22586" y="3553167"/>
            <a:ext cx="525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Динамика НИОКР из средств хоздоговоров* в 2016-2020 гг., млн </a:t>
            </a:r>
            <a:r>
              <a:rPr lang="ru-RU" sz="12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руб</a:t>
            </a:r>
            <a:endParaRPr lang="ru-RU" sz="12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771344"/>
              </p:ext>
            </p:extLst>
          </p:nvPr>
        </p:nvGraphicFramePr>
        <p:xfrm>
          <a:off x="6786709" y="1570929"/>
          <a:ext cx="4572000" cy="1770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17552"/>
              </p:ext>
            </p:extLst>
          </p:nvPr>
        </p:nvGraphicFramePr>
        <p:xfrm>
          <a:off x="6937131" y="3828068"/>
          <a:ext cx="4572000" cy="197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219950" y="5730102"/>
            <a:ext cx="47366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* Без учета международных проектов</a:t>
            </a:r>
            <a:endParaRPr lang="ru-RU" sz="11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453839"/>
              </p:ext>
            </p:extLst>
          </p:nvPr>
        </p:nvGraphicFramePr>
        <p:xfrm>
          <a:off x="976381" y="4998894"/>
          <a:ext cx="4572000" cy="1544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28731" y="4611893"/>
            <a:ext cx="525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Динамика НИР из средств </a:t>
            </a:r>
            <a:r>
              <a:rPr lang="ru-RU" sz="12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Минобрнауки</a:t>
            </a:r>
            <a:r>
              <a:rPr lang="ru-RU" sz="12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в 2016-2020 гг., млн </a:t>
            </a:r>
            <a:r>
              <a:rPr lang="ru-RU" sz="12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руб</a:t>
            </a:r>
            <a:endParaRPr lang="ru-RU" sz="12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799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0953" y="77836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Инновационные подразделения в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26" name="Picture 2" descr="http://assets.fea.ru/uploads/fea/news/2019/02_february/14/CNTI_EC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53" y="1142324"/>
            <a:ext cx="5429250" cy="25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79221" y="1318312"/>
            <a:ext cx="5257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Центр компетенций НТИ СПбПУ – ведущий российский центр компетенций с крупнейшим проектным консорциумом по направлению «Новые производственные технологии».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 состоянию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 май 2021 года консорциум Центра насчитывает 81 участника и более 25 компаний-партнеров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1400" b="1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Ключевые </a:t>
            </a:r>
            <a:r>
              <a:rPr lang="ru-RU" sz="1400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компетенции центра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: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цифровое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проектирование и моделирование, новые материалы,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ддитивные технологии, 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mart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Manufacturing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-технологии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гибридные производственные технологии</a:t>
            </a:r>
          </a:p>
        </p:txBody>
      </p:sp>
      <p:pic>
        <p:nvPicPr>
          <p:cNvPr id="1028" name="Picture 4" descr="ММСО-2020: Центр НТИ СПбПУ организовал и провел круглый стол «Развитие сети  университетских зеркальных инжиниринговых центров» - FEA.RU | CompMechLab -  Расчеты прочности, CAD/FEA/CFD/CAE Технологии, КЭ механи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4" r="15254" b="8975"/>
          <a:stretch/>
        </p:blipFill>
        <p:spPr bwMode="auto">
          <a:xfrm>
            <a:off x="7298808" y="4010025"/>
            <a:ext cx="4245492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4425" y="382706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Центр НТИ СПбПУ реализует программу по созданию и развитию зеркальных инжиниринговых центров (ЗИЦ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 на базе университетов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предприятий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региональных операторов по решению технологических и инженерных задач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промышленности.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НТИ СПБПУ участвует в реализации двух 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мегапроектов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Северный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морской транзитный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коридор (ГК «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Росатом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Цифровой Обь-Иртышский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бассейн (Федеральный проект, инициатор – Кузнецкая область)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7316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Ученые создали легкий и прочный материал для космических аппаратов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42" y="1371601"/>
            <a:ext cx="4356099" cy="290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3918" y="514271"/>
            <a:ext cx="9694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Ученые создали легкий и прочный материал для космических аппаратов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3918" y="1186858"/>
            <a:ext cx="69032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Исследователи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СПбПУ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разработали новый недорогой конструкционный материал на основе алюминия, который можно использовать при создании стенок космических аппаратов, а также при строительстве быстровозводимых зданий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Ранее группа ученых разработала «умную фольгу» (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Smart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Foil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), которая применяется для сверхбыстрого монтажа электроники. Материал состоит из тысяч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нанослоев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различных металлов, которые могут взаимодействовать друг с другом в ходе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самораспространяющегося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высокотемпературного синтеза. При такой реакции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Smart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Foil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»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за доли секунды нагревается, а затем также быстро остывает. Температура нагрева может достигать 1 500 градусов Цельсия, благодаря чему «умную фольгу» используют одновременно и в качестве источника тепла, и в качестве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припоя.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ходе исследования ученые выяснили, что масштабные конструкции, скрепленные с помощью такого материала, получаются не менее прочными, чем при соединении с помощью традиционных методов – сварки, пайки или склеивания. При этом стоимость продукта получается ниже, а скорость сборки выше.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«Наша технология позволяет делать конструкционные материалы быстрее и дешевле,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– рассказала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Ольга КВАШЕНКИНА, директор научно-технологического центра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Нейропрогнозирование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материалов и технологий электронной промышленности». – Кроме того, существует возможность задать любой размер для панели. Поэтому такие стенки можно использовать не только для создания космических аппаратов, но и для строительства быстровозводимых конструкций гражданского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назначения.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42386" y="6449837"/>
            <a:ext cx="35141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https://media.spbstu.ru/news/research/291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/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9829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https://phototass2.cdnvideo.ru/width/1020_b9261fa1/tass/m2/uploads/i/20211020/6403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24" y="1743075"/>
            <a:ext cx="5216476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5818" y="900845"/>
            <a:ext cx="9694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</a:t>
            </a:r>
            <a:r>
              <a:rPr lang="ru-RU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презентовал 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макет беспилотного трамвая, управляемого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нейросетью</a:t>
            </a:r>
            <a:endParaRPr lang="ru-RU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551" y="1346377"/>
            <a:ext cx="587450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Движущийся макет беспилотного трамвая, в управлении которым задействован искусственный интеллект, был представлен на выставке Международного инновационного форума пассажирского транспорта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SmartTRANSPORT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в Петербурге. В дальнейшем он может стать прототипом для применения беспилотных систем в реальной жизни, рассказал ТАСС начальник отдела перспективного развития СПБ ГУП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Горэлектротранс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» Андрей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Уланов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Разработкой программного обеспечения и самого макета занимались в лаборатории Политехнического университета Петра Великого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«Промышленные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системы потоковой обработки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данных»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Центра НТИ СПбПУ.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«Мы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разрабатывали макет порядка трех месяцев. На каждом из трамваев установлены камеры, которые передают информацию на центральное устройство, оно определяет объекты, на которые обучена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нейросеть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например, упавший столб или машина на переезде.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Нейросеть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определяет эти объекты, и потом мы даем команду об остановке. Вторая система следит за положением самих трамваев на маршруте. Основная задача - не допустить, чтобы трамваи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столкнулись,»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- рассказал ведущий инженер лаборатории промышленных систем потоковой обработки данных Политехнического университета Георгий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Васильянов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93522" y="6393913"/>
            <a:ext cx="30732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tass.ru/ekonomika/12707073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6339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Вице-премьер РФ Дмитрий Чернышенко Кристина Абелян/Т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72" y="1743076"/>
            <a:ext cx="4955052" cy="315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766" y="724585"/>
            <a:ext cx="7205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Крупнейшие суперкомпьютеры России объединят в одну сеть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7551" y="1346377"/>
            <a:ext cx="6282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Три российских суперкомпьютера объединят в общей Национальной исследовательской компьютерной сети России (НИКС).Соглашение об этом подписали Санкт-Петербургский политехнический университет Петра Великого (СПбПУ), Межведомственный суперкомпьютерный центр РАН (МСЦ РАН) и Объединенный институт ядерных исследований (ОИЯИ). В дальнейшем к этой сети планируется присоединить все суперкомпьютерные центры страны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Сейчас НИКС предоставляет услуги более 150 организациям высшего образования и науки, расположенным в 34 регионах. В этом году планируется подключить к ней 40% от общего числа ведущих организаций и все 10 суперкомпьютерных центров страны. К 2024 году к системе будут подключены абсолютно все научные и образовательные организации высшего образования", – сказал вице-премьер Дмитрий Чернышенко, который присутствовал при подписании соглашения.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«Развитие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вычислительных ресурсов - задача сверхважная не только для науки, но и для промышленности, в интересах которой проводится целый ряд фундаментальных и прикладных исследований. &lt;...&gt; Расширение высокопроизводительных вычислительных возможностей и, что не менее важно, объединение компетенций - и для нас, и для наших коллег означает выход на новый уровень исследовательских возможностей, на новый масштаб наукоемких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мультидисциплинарных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проектов»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- отметил ректор Политехнического университета Андрей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Рудской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93522" y="6393913"/>
            <a:ext cx="31678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nauka.tass.ru/nauka/12499855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7713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838592" y="413239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Использование технологии сварки трением с перемешивани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30" y="2002210"/>
            <a:ext cx="4268664" cy="28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010" y="767083"/>
            <a:ext cx="8034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Ученые применили инновационный способ сварки в мостостроении</a:t>
            </a:r>
            <a:endParaRPr lang="ru-RU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1010" y="1371245"/>
            <a:ext cx="6096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Ученые 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Санкт-Петербургского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политехнического университета Петра Великого 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впервые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России разработали технологию сварки трением с перемешиванием (СТП) нового алюминиевого сплава для легкого пешеходного моста. Реализовывать инновационную научную разработку инженеры намерены на базе вуза: они планируют сварить элементы, а затем на месте постройки объекта соединить их в мост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Алюминиевый пешеходный мост будет размещен в городе Бор в Нижегородской области. Это уже десятый алюминиевый пешеходный мост в России, однако новый сплав и технология СТП будут применены в мостостроении впервые. Ученые работают совместно с заводом алюминиевых конструкций «СГР» в Санкт-Петербурге, а сам проект курирует Алюминиевая Ассоциация России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«Конструкция моста крупногабаритная, там много типов соединений», – пояснил доцент НОЦ «Исследование и моделирование материалов» СПбПУ Антон Наумов, добавив, что научная группа разрабатывает технологию СТП стыкового соединения алюминиевых плит с двух сторон в прямой плоскости. Соединение, произведенное при помощи этой технологии, по его словам, будет превосходить дуговую сварку по качеству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Сам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мост планируется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ввести в эксплуатацию к 2022 году.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04864" y="6507440"/>
            <a:ext cx="66543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scientificrussia.ru/articles/ucenye-primenili-innovacionnyj-sposob-svarki-v-mostostroenii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46348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838592" y="413239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Форум посетили 125 студентов из 30 городов и 65 университетов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5"/>
          <a:stretch/>
        </p:blipFill>
        <p:spPr bwMode="auto">
          <a:xfrm>
            <a:off x="653318" y="1389185"/>
            <a:ext cx="4091110" cy="269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частники посетили мастер-класс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5"/>
          <a:stretch/>
        </p:blipFill>
        <p:spPr bwMode="auto">
          <a:xfrm>
            <a:off x="653318" y="4246685"/>
            <a:ext cx="4091110" cy="2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08061" y="888024"/>
            <a:ext cx="6886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Подведены итоги образовательного форума “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Phygital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Universe</a:t>
            </a:r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”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03349" y="1362809"/>
            <a:ext cx="6096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прошел образовательный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форум для студентов “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Phygital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Universe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”.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течение четырех дней 125 студентов из 30 городов и 65 университетов со всей России развивали междисциплинарные компетенции и навыки, а также налаживали профессиональные и дружеские связи. 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Образовательный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интенсив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“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Phygital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Universe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” – это площадка для знакомства с профессией и общения с представителями промышленности. Во время мероприятия пройдут лекции, тренинги и мастер-классы от лидеров в научной и деловой сферах, а также участники смогут познакомиться с инновационным производством и решить кейсы от представителей промышленности и профессоров Петербургского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Основная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тема форума –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фиджитал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-мир, где цифровые технологии смешиваются с физическими объектами и их проявлениями.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Phygital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», т.е. 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physical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(физический) + 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digital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(цифровой). Университет как раз становится  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phygital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-флагманом: какая-то часть образовательного процесса проходит онлайн, но по-прежнему  огромное значение играют практические занятия, общение с наставниками, мастер-классы и командная работа. Это и есть основная идея 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phygital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– смешанная реальность и смешанные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технологии.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31523" y="6450838"/>
            <a:ext cx="60754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https://www.spbstu.ru/media/news/education/results-educational-forum-phygital-universe/?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sphrase_id=2202121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6754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838592" y="413239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Сотрудничество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Делегация холдинга «Швабе» посетила СПбПУ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5206" r="7165"/>
          <a:stretch/>
        </p:blipFill>
        <p:spPr bwMode="auto">
          <a:xfrm>
            <a:off x="7353300" y="1047749"/>
            <a:ext cx="4152900" cy="30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7041" y="724585"/>
            <a:ext cx="7872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Инновационную разработку ученых СПбПУ планируется внедрять в серийное производство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7551" y="1346377"/>
            <a:ext cx="628282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15-16 апреля СПбПУ посетила делегация Новосибирского приборостроительного завода холдинга «Швабе»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Госкорпорации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Ростех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во главе с генеральным директором Василием РАССОХИНЫМ. Цель визита — обсуждение деталей сотрудничества по внедрению в серийное производство первого российского медицинского комплекса для удаления новообразований ультразвуком. Аппарат «ДИАТЕР» — результат совместной работы специалистов Лаборатории ультразвуковых технологий Центра перспективных исследований СПбПУ и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Швабе», который в этом проекте выступает индустриальным партнером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рамках визита делегация Новосибирского приборостроительного завода холдинга «Швабе» совместно с заместителем проректора по научной работе Олегом ИПАТОВЫМ и заместителем директора Института биомедицинских систем и биотехнологий СПбПУ Валентином АНТИПИНЫМ встретилась с ректором Первого Санкт-Петербургского государственного медицинского университета им. акад. И.П. Павлова проф. Сергеем БАГНЕНКО, а также с директором НМИЦ онкологии им. Н.Н. Петрова проф. Алексеем БЕЛЯЕВЫМ (вместе с СПбПУ — участники Консорциума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Неинвазивные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УЗ-технологии в медицине». — Примеч. Авт.). На встрече обсуждались совместные работы по доклиническим испытаниям аппарата «ДИАТЕР» на животных, а также перспективы его выхода на рынок медицинских изделий.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На рабочем совещании в СПбПУ с представителями четырех институтов был сформирован план совместных работ с целью получения регистрационного удостоверения на аппарат до конца 2021 года.</a:t>
            </a:r>
          </a:p>
        </p:txBody>
      </p:sp>
      <p:pic>
        <p:nvPicPr>
          <p:cNvPr id="6148" name="Picture 4" descr="Встреча делегации холдинга «Швабе» с ректором СПбПУ академиком РАН Андреем РУДСКИМ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0"/>
          <a:stretch/>
        </p:blipFill>
        <p:spPr bwMode="auto">
          <a:xfrm>
            <a:off x="7343042" y="4162424"/>
            <a:ext cx="4163158" cy="219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448675" y="6553200"/>
            <a:ext cx="3517477" cy="2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1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https://media.spbstu.ru/news/research/247</a:t>
            </a:r>
            <a:r>
              <a:rPr lang="en-US" sz="11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/</a:t>
            </a:r>
            <a:r>
              <a:rPr lang="ru-RU" sz="11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77354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1385</Words>
  <Application>Microsoft Office PowerPoint</Application>
  <PresentationFormat>Широкоэкранный</PresentationFormat>
  <Paragraphs>128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PT Sans</vt:lpstr>
      <vt:lpstr>Тема Office</vt:lpstr>
      <vt:lpstr>ЦУР 9. Индустриализация, инновации и инфраструктура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73</cp:revision>
  <dcterms:created xsi:type="dcterms:W3CDTF">2021-10-06T14:15:54Z</dcterms:created>
  <dcterms:modified xsi:type="dcterms:W3CDTF">2021-10-26T10:10:34Z</dcterms:modified>
</cp:coreProperties>
</file>