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69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70" r:id="rId10"/>
    <p:sldId id="271" r:id="rId11"/>
    <p:sldId id="263" r:id="rId12"/>
    <p:sldId id="272" r:id="rId13"/>
    <p:sldId id="273" r:id="rId14"/>
    <p:sldId id="264" r:id="rId15"/>
    <p:sldId id="265" r:id="rId16"/>
    <p:sldId id="274" r:id="rId17"/>
    <p:sldId id="267" r:id="rId18"/>
    <p:sldId id="268" r:id="rId19"/>
    <p:sldId id="275" r:id="rId2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1171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C8CE91-049A-4019-8503-698B16301F96}" type="datetimeFigureOut">
              <a:rPr lang="ru-RU" smtClean="0"/>
              <a:t>21.05.2016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F9DF37-19B9-42BD-AB59-1887E08D0B1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F9DF37-19B9-42BD-AB59-1887E08D0B11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21.05.2016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напис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21.05.2016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напис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21.05.2016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itul-eng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261953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21.05.2016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21.05.2016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21.05.2016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21.05.2016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21.05.2016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21.05.2016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21.05.2016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рисунк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21.05.2016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959E6-847B-4937-8C3D-49CDB5BA4EF3}" type="datetimeFigureOut">
              <a:rPr lang="uk-UA" smtClean="0"/>
              <a:pPr/>
              <a:t>21.05.2016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28"/>
          <p:cNvSpPr>
            <a:spLocks noChangeArrowheads="1"/>
          </p:cNvSpPr>
          <p:nvPr/>
        </p:nvSpPr>
        <p:spPr bwMode="auto">
          <a:xfrm>
            <a:off x="2341418" y="3708670"/>
            <a:ext cx="680258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ru-RU" sz="2400" b="1" dirty="0" smtClean="0"/>
              <a:t>Создание и функционирование системы оказания профессиональной и социально-бытовой поддержки международных специалистов </a:t>
            </a:r>
            <a:r>
              <a:rPr lang="ru-RU" sz="2400" b="1" dirty="0" smtClean="0"/>
              <a:t>в </a:t>
            </a:r>
            <a:r>
              <a:rPr lang="ru-RU" sz="2400" b="1" dirty="0" err="1" smtClean="0"/>
              <a:t>СПбПУ</a:t>
            </a:r>
            <a:endParaRPr lang="en-US" sz="2100" b="1" dirty="0">
              <a:solidFill>
                <a:schemeClr val="bg2">
                  <a:lumMod val="50000"/>
                </a:schemeClr>
              </a:solidFill>
              <a:latin typeface="Trebuchet MS" pitchFamily="34" charset="0"/>
              <a:sym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3470061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Документы, оформляемые на международного специалиста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398904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Форма 1 – </a:t>
            </a:r>
            <a:r>
              <a:rPr lang="ru-RU" dirty="0" smtClean="0"/>
              <a:t>Заявление кандидата на участие в конкурсе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Форма 2 – </a:t>
            </a:r>
            <a:r>
              <a:rPr lang="ru-RU" dirty="0" smtClean="0"/>
              <a:t>Заявка на финансирование из Фонда индивидуальной финансовой поддержки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Форма 3 – </a:t>
            </a:r>
            <a:r>
              <a:rPr lang="ru-RU" dirty="0" smtClean="0"/>
              <a:t>Лист согласования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Форма 4 – </a:t>
            </a:r>
            <a:r>
              <a:rPr lang="ru-RU" dirty="0" smtClean="0"/>
              <a:t>Заключение комиссии по конкурсному отбору иностранных </a:t>
            </a:r>
            <a:r>
              <a:rPr lang="ru-RU" dirty="0" smtClean="0"/>
              <a:t>НПР, </a:t>
            </a:r>
            <a:r>
              <a:rPr lang="ru-RU" dirty="0" smtClean="0"/>
              <a:t>включающее рейтинговую таблицу иностранного специалиста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4" name="Line 14"/>
          <p:cNvSpPr>
            <a:spLocks noChangeShapeType="1"/>
          </p:cNvSpPr>
          <p:nvPr/>
        </p:nvSpPr>
        <p:spPr bwMode="auto">
          <a:xfrm flipH="1">
            <a:off x="-1" y="6741368"/>
            <a:ext cx="9143998" cy="0"/>
          </a:xfrm>
          <a:prstGeom prst="line">
            <a:avLst/>
          </a:prstGeom>
          <a:noFill/>
          <a:ln w="231775">
            <a:solidFill>
              <a:srgbClr val="37B34A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7474" y="5818197"/>
            <a:ext cx="2390563" cy="6953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Схема предоставления сервисов поддержки иностранным специалистам в </a:t>
            </a:r>
            <a:r>
              <a:rPr lang="ru-RU" sz="3600" dirty="0" err="1" smtClean="0"/>
              <a:t>СПбПУ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95536" y="1340768"/>
            <a:ext cx="8334375" cy="50863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7474" y="5818197"/>
            <a:ext cx="2390563" cy="695306"/>
          </a:xfrm>
          <a:prstGeom prst="rect">
            <a:avLst/>
          </a:prstGeom>
        </p:spPr>
      </p:pic>
      <p:sp>
        <p:nvSpPr>
          <p:cNvPr id="6" name="Line 14"/>
          <p:cNvSpPr>
            <a:spLocks noChangeShapeType="1"/>
          </p:cNvSpPr>
          <p:nvPr/>
        </p:nvSpPr>
        <p:spPr bwMode="auto">
          <a:xfrm flipH="1">
            <a:off x="-1" y="6741368"/>
            <a:ext cx="9143998" cy="0"/>
          </a:xfrm>
          <a:prstGeom prst="line">
            <a:avLst/>
          </a:prstGeom>
          <a:noFill/>
          <a:ln w="231775">
            <a:solidFill>
              <a:srgbClr val="37B34A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Категории потенциальных сотрудников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052736"/>
            <a:ext cx="8964488" cy="4752528"/>
          </a:xfrm>
        </p:spPr>
        <p:txBody>
          <a:bodyPr>
            <a:normAutofit/>
          </a:bodyPr>
          <a:lstStyle/>
          <a:p>
            <a:r>
              <a:rPr lang="ru-RU" sz="2600" dirty="0" err="1" smtClean="0"/>
              <a:t>Постдоки</a:t>
            </a:r>
            <a:endParaRPr lang="ru-RU" sz="2600" dirty="0" smtClean="0"/>
          </a:p>
          <a:p>
            <a:r>
              <a:rPr lang="ru-RU" sz="2600" dirty="0" smtClean="0"/>
              <a:t>НПР на </a:t>
            </a:r>
            <a:r>
              <a:rPr lang="ru-RU" sz="2600" dirty="0" err="1" smtClean="0"/>
              <a:t>саббатикал</a:t>
            </a:r>
            <a:endParaRPr lang="ru-RU" sz="2600" dirty="0" smtClean="0"/>
          </a:p>
          <a:p>
            <a:r>
              <a:rPr lang="ru-RU" sz="2600" dirty="0" smtClean="0"/>
              <a:t>Стипендиаты Программы </a:t>
            </a:r>
            <a:r>
              <a:rPr lang="ru-RU" sz="2600" dirty="0" err="1" smtClean="0"/>
              <a:t>Фулбрайта</a:t>
            </a:r>
            <a:endParaRPr lang="ru-RU" sz="2600" dirty="0" smtClean="0"/>
          </a:p>
          <a:p>
            <a:r>
              <a:rPr lang="ru-RU" sz="2600" dirty="0" smtClean="0"/>
              <a:t>НПР, </a:t>
            </a:r>
            <a:r>
              <a:rPr lang="ru-RU" sz="2600" dirty="0" smtClean="0"/>
              <a:t>финансируемые фондами поддержки</a:t>
            </a:r>
            <a:r>
              <a:rPr lang="ru-RU" sz="2600" b="1" i="1" dirty="0" smtClean="0"/>
              <a:t> </a:t>
            </a:r>
            <a:r>
              <a:rPr lang="ru-RU" sz="2600" dirty="0" smtClean="0"/>
              <a:t>своих </a:t>
            </a:r>
            <a:r>
              <a:rPr lang="ru-RU" sz="2600" dirty="0" smtClean="0"/>
              <a:t>вузов:</a:t>
            </a:r>
          </a:p>
          <a:p>
            <a:pPr>
              <a:buNone/>
            </a:pPr>
            <a:r>
              <a:rPr lang="ru-RU" sz="2000" dirty="0" smtClean="0"/>
              <a:t>       - 71</a:t>
            </a:r>
            <a:r>
              <a:rPr lang="ru-RU" sz="2000" dirty="0" smtClean="0"/>
              <a:t>% всех исследовательских университетов США имеют специальные фонды для проведения своим персоналом исследований за </a:t>
            </a:r>
            <a:r>
              <a:rPr lang="ru-RU" sz="2000" dirty="0" smtClean="0"/>
              <a:t>рубежом;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    - 46</a:t>
            </a:r>
            <a:r>
              <a:rPr lang="ru-RU" sz="2000" dirty="0" smtClean="0"/>
              <a:t>% всех исследовательских университетов США имеют специальные фонды для чтения своими преподавателями курсов за </a:t>
            </a:r>
            <a:r>
              <a:rPr lang="ru-RU" sz="2000" dirty="0" smtClean="0"/>
              <a:t>рубежом;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    - 50</a:t>
            </a:r>
            <a:r>
              <a:rPr lang="ru-RU" sz="2000" dirty="0" smtClean="0"/>
              <a:t>% всех исследовательских университетов США имеют специальные фонды для интернационализации своих </a:t>
            </a:r>
            <a:r>
              <a:rPr lang="ru-RU" sz="2000" dirty="0" smtClean="0"/>
              <a:t>курсов;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    - 75</a:t>
            </a:r>
            <a:r>
              <a:rPr lang="ru-RU" sz="2000" dirty="0" smtClean="0"/>
              <a:t>% всех исследовательских университетов США имеют специальные фонды для обучения своего персонала за рубежом </a:t>
            </a:r>
          </a:p>
        </p:txBody>
      </p:sp>
      <p:sp>
        <p:nvSpPr>
          <p:cNvPr id="4" name="Line 14"/>
          <p:cNvSpPr>
            <a:spLocks noChangeShapeType="1"/>
          </p:cNvSpPr>
          <p:nvPr/>
        </p:nvSpPr>
        <p:spPr bwMode="auto">
          <a:xfrm flipH="1">
            <a:off x="-1" y="6741368"/>
            <a:ext cx="9143998" cy="0"/>
          </a:xfrm>
          <a:prstGeom prst="line">
            <a:avLst/>
          </a:prstGeom>
          <a:noFill/>
          <a:ln w="231775">
            <a:solidFill>
              <a:srgbClr val="37B34A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7474" y="5818197"/>
            <a:ext cx="2390563" cy="6953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89248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Категории потенциальных сотрудников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28999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Аффилированные</a:t>
            </a:r>
            <a:r>
              <a:rPr lang="ru-RU" dirty="0" smtClean="0"/>
              <a:t> </a:t>
            </a:r>
            <a:r>
              <a:rPr lang="ru-RU" dirty="0" smtClean="0"/>
              <a:t>преподаватели</a:t>
            </a:r>
          </a:p>
          <a:p>
            <a:r>
              <a:rPr lang="ru-RU" dirty="0" smtClean="0"/>
              <a:t>Научно-педагогические работники пенсионного </a:t>
            </a:r>
            <a:r>
              <a:rPr lang="ru-RU" dirty="0" smtClean="0"/>
              <a:t>возраста</a:t>
            </a:r>
          </a:p>
          <a:p>
            <a:r>
              <a:rPr lang="ru-RU" dirty="0" smtClean="0"/>
              <a:t>Использование </a:t>
            </a:r>
            <a:r>
              <a:rPr lang="ru-RU" dirty="0" smtClean="0"/>
              <a:t>преподавателями зарубежных вузов </a:t>
            </a:r>
            <a:r>
              <a:rPr lang="ru-RU" dirty="0" smtClean="0"/>
              <a:t>неоплачиваемых </a:t>
            </a:r>
            <a:r>
              <a:rPr lang="ru-RU" dirty="0" smtClean="0"/>
              <a:t>отпусков</a:t>
            </a:r>
          </a:p>
          <a:p>
            <a:r>
              <a:rPr lang="ru-RU" dirty="0" smtClean="0"/>
              <a:t>Соотечественники, работающие в зарубежных </a:t>
            </a:r>
            <a:r>
              <a:rPr lang="ru-RU" dirty="0" smtClean="0"/>
              <a:t>вузах</a:t>
            </a:r>
          </a:p>
          <a:p>
            <a:r>
              <a:rPr lang="ru-RU" dirty="0" smtClean="0"/>
              <a:t>Иностранцы, работающие в России</a:t>
            </a:r>
            <a:endParaRPr lang="ru-RU" dirty="0"/>
          </a:p>
        </p:txBody>
      </p:sp>
      <p:sp>
        <p:nvSpPr>
          <p:cNvPr id="4" name="Line 14"/>
          <p:cNvSpPr>
            <a:spLocks noChangeShapeType="1"/>
          </p:cNvSpPr>
          <p:nvPr/>
        </p:nvSpPr>
        <p:spPr bwMode="auto">
          <a:xfrm flipH="1">
            <a:off x="-1" y="6741368"/>
            <a:ext cx="9143998" cy="0"/>
          </a:xfrm>
          <a:prstGeom prst="line">
            <a:avLst/>
          </a:prstGeom>
          <a:noFill/>
          <a:ln w="231775">
            <a:solidFill>
              <a:srgbClr val="37B34A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7474" y="5818197"/>
            <a:ext cx="2390563" cy="6953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Тематика подготовки и повышения квалификации сотрудников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dirty="0" smtClean="0"/>
              <a:t>Интернационализация высшего образования</a:t>
            </a:r>
          </a:p>
          <a:p>
            <a:r>
              <a:rPr lang="ru-RU" sz="2800" dirty="0" smtClean="0"/>
              <a:t>Законодательная основа трудовой деятельности иностранных специалистов в России</a:t>
            </a:r>
          </a:p>
          <a:p>
            <a:r>
              <a:rPr lang="ru-RU" sz="2800" dirty="0" err="1" smtClean="0"/>
              <a:t>Рекуртмент</a:t>
            </a:r>
            <a:r>
              <a:rPr lang="ru-RU" sz="2800" dirty="0" smtClean="0"/>
              <a:t> и конкурсный отбор иностранных научно-педагогических работников</a:t>
            </a:r>
          </a:p>
          <a:p>
            <a:r>
              <a:rPr lang="ru-RU" sz="2800" dirty="0" smtClean="0"/>
              <a:t>Эффективная коммуникация с иностранными научно-педагогическими работниками</a:t>
            </a:r>
          </a:p>
          <a:p>
            <a:r>
              <a:rPr lang="ru-RU" sz="2800" dirty="0" smtClean="0"/>
              <a:t>Подготовка документов на Комиссию по конкурсному отбору иностранных научно-педагогических работников</a:t>
            </a:r>
          </a:p>
          <a:p>
            <a:endParaRPr lang="ru-RU" dirty="0"/>
          </a:p>
        </p:txBody>
      </p:sp>
      <p:sp>
        <p:nvSpPr>
          <p:cNvPr id="4" name="Line 14"/>
          <p:cNvSpPr>
            <a:spLocks noChangeShapeType="1"/>
          </p:cNvSpPr>
          <p:nvPr/>
        </p:nvSpPr>
        <p:spPr bwMode="auto">
          <a:xfrm flipH="1">
            <a:off x="-1" y="6741368"/>
            <a:ext cx="9143998" cy="0"/>
          </a:xfrm>
          <a:prstGeom prst="line">
            <a:avLst/>
          </a:prstGeom>
          <a:noFill/>
          <a:ln w="231775">
            <a:solidFill>
              <a:srgbClr val="37B34A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520" y="5949280"/>
            <a:ext cx="2390563" cy="6953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Тематика подготовки и повышения квалификации сотрудников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Сервисы поддержки иностранных специалистов в </a:t>
            </a:r>
            <a:r>
              <a:rPr lang="ru-RU" dirty="0" err="1" smtClean="0"/>
              <a:t>СПбПУ</a:t>
            </a:r>
            <a:endParaRPr lang="ru-RU" dirty="0" smtClean="0"/>
          </a:p>
          <a:p>
            <a:r>
              <a:rPr lang="ru-RU" dirty="0" smtClean="0"/>
              <a:t>Организация </a:t>
            </a:r>
            <a:r>
              <a:rPr lang="ru-RU" dirty="0" smtClean="0"/>
              <a:t>встречи, прибытия, размещения и регистрации иностранного специалиста</a:t>
            </a:r>
          </a:p>
          <a:p>
            <a:r>
              <a:rPr lang="ru-RU" dirty="0" smtClean="0"/>
              <a:t>Трудоустройство иностранного специалиста</a:t>
            </a:r>
          </a:p>
          <a:p>
            <a:r>
              <a:rPr lang="ru-RU" dirty="0" smtClean="0"/>
              <a:t>Эффективное </a:t>
            </a:r>
            <a:r>
              <a:rPr lang="ru-RU" dirty="0" err="1" smtClean="0"/>
              <a:t>менторство</a:t>
            </a:r>
            <a:endParaRPr lang="ru-RU" dirty="0" smtClean="0"/>
          </a:p>
          <a:p>
            <a:r>
              <a:rPr lang="ru-RU" dirty="0" smtClean="0"/>
              <a:t>Профессиональная ориентация и поддержка иностранного специалиста</a:t>
            </a:r>
          </a:p>
          <a:p>
            <a:r>
              <a:rPr lang="ru-RU" dirty="0" smtClean="0"/>
              <a:t>Социально-бытовая поддержка иностранного </a:t>
            </a:r>
            <a:r>
              <a:rPr lang="ru-RU" dirty="0" smtClean="0"/>
              <a:t>специалиста</a:t>
            </a:r>
            <a:endParaRPr lang="ru-RU" dirty="0" smtClean="0"/>
          </a:p>
        </p:txBody>
      </p:sp>
      <p:sp>
        <p:nvSpPr>
          <p:cNvPr id="4" name="Line 14"/>
          <p:cNvSpPr>
            <a:spLocks noChangeShapeType="1"/>
          </p:cNvSpPr>
          <p:nvPr/>
        </p:nvSpPr>
        <p:spPr bwMode="auto">
          <a:xfrm flipH="1">
            <a:off x="-1" y="6741368"/>
            <a:ext cx="9143998" cy="0"/>
          </a:xfrm>
          <a:prstGeom prst="line">
            <a:avLst/>
          </a:prstGeom>
          <a:noFill/>
          <a:ln w="231775">
            <a:solidFill>
              <a:srgbClr val="37B34A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7474" y="5818197"/>
            <a:ext cx="2390563" cy="6953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Тематика подготовки и повышения квалификации сотрудников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3000" dirty="0" smtClean="0"/>
              <a:t>Социализация и адаптация в коллективе, организация отдыха и культурного досуга иностранного специалиста</a:t>
            </a:r>
          </a:p>
          <a:p>
            <a:r>
              <a:rPr lang="ru-RU" sz="3000" dirty="0" smtClean="0"/>
              <a:t>Организация убытия иностранного специалиста после истечения срока контракта</a:t>
            </a:r>
          </a:p>
          <a:p>
            <a:r>
              <a:rPr lang="ru-RU" sz="3000" dirty="0" smtClean="0"/>
              <a:t>Встречи с опытными менторами и иностранными специалистами</a:t>
            </a:r>
          </a:p>
          <a:p>
            <a:r>
              <a:rPr lang="ru-RU" sz="3000" dirty="0" smtClean="0"/>
              <a:t>Английский язык для сотрудников университета, оказывающих услуги иностранным специалистам</a:t>
            </a:r>
          </a:p>
          <a:p>
            <a:r>
              <a:rPr lang="ru-RU" sz="3000" dirty="0" smtClean="0"/>
              <a:t>Подготовка совместных заявок на гранты</a:t>
            </a:r>
          </a:p>
          <a:p>
            <a:endParaRPr lang="ru-RU" dirty="0"/>
          </a:p>
        </p:txBody>
      </p:sp>
      <p:sp>
        <p:nvSpPr>
          <p:cNvPr id="5" name="Line 14"/>
          <p:cNvSpPr>
            <a:spLocks noChangeShapeType="1"/>
          </p:cNvSpPr>
          <p:nvPr/>
        </p:nvSpPr>
        <p:spPr bwMode="auto">
          <a:xfrm flipH="1">
            <a:off x="-1" y="6741368"/>
            <a:ext cx="9143998" cy="0"/>
          </a:xfrm>
          <a:prstGeom prst="line">
            <a:avLst/>
          </a:prstGeom>
          <a:noFill/>
          <a:ln w="231775">
            <a:solidFill>
              <a:srgbClr val="37B34A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7474" y="5818197"/>
            <a:ext cx="2390563" cy="6953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ru-RU" sz="3600" dirty="0" smtClean="0"/>
              <a:t>Изменения, произошедшие в университете в процессе создания </a:t>
            </a:r>
            <a:r>
              <a:rPr lang="ru-RU" sz="3600" dirty="0" smtClean="0"/>
              <a:t>и </a:t>
            </a:r>
            <a:r>
              <a:rPr lang="ru-RU" sz="3600" dirty="0" smtClean="0"/>
              <a:t>внедрения системы поддержки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Увеличились количество и доля иностранных научно-педагогических </a:t>
            </a:r>
            <a:r>
              <a:rPr lang="ru-RU" dirty="0" smtClean="0"/>
              <a:t>работников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За </a:t>
            </a:r>
            <a:r>
              <a:rPr lang="ru-RU" dirty="0" smtClean="0"/>
              <a:t>последний год-полтора быстрыми темпами разрабатывались и внедрялись международные программы, реализуемые на английском </a:t>
            </a:r>
            <a:r>
              <a:rPr lang="ru-RU" dirty="0" smtClean="0"/>
              <a:t>языке (100+, 21 магистерская)</a:t>
            </a:r>
            <a:endParaRPr lang="ru-RU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55576" y="2636912"/>
          <a:ext cx="8208913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1512169"/>
                <a:gridCol w="1440161"/>
                <a:gridCol w="1368152"/>
                <a:gridCol w="1440159"/>
              </a:tblGrid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Иностранные НПР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ИНПР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ИНПР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0,7%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1,1%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2,9%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5,7%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Line 14"/>
          <p:cNvSpPr>
            <a:spLocks noChangeShapeType="1"/>
          </p:cNvSpPr>
          <p:nvPr/>
        </p:nvSpPr>
        <p:spPr bwMode="auto">
          <a:xfrm flipH="1">
            <a:off x="-1" y="6741368"/>
            <a:ext cx="9143998" cy="0"/>
          </a:xfrm>
          <a:prstGeom prst="line">
            <a:avLst/>
          </a:prstGeom>
          <a:noFill/>
          <a:ln w="231775">
            <a:solidFill>
              <a:srgbClr val="37B34A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9512" y="5949280"/>
            <a:ext cx="2390563" cy="6953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ru-RU" sz="3600" dirty="0" smtClean="0"/>
              <a:t>Изменения, произошедшие в университете в процессе создания и внедрения системы поддержки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Начали формироваться научные группы с участием иностранных молодых </a:t>
            </a:r>
            <a:r>
              <a:rPr lang="ru-RU" dirty="0" err="1" smtClean="0"/>
              <a:t>учёных-постдоков</a:t>
            </a:r>
            <a:endParaRPr lang="ru-RU" dirty="0" smtClean="0"/>
          </a:p>
          <a:p>
            <a:r>
              <a:rPr lang="ru-RU" dirty="0" smtClean="0"/>
              <a:t>Увеличению количества совместных и </a:t>
            </a:r>
            <a:r>
              <a:rPr lang="ru-RU" dirty="0" err="1" smtClean="0"/>
              <a:t>аффилированных</a:t>
            </a:r>
            <a:r>
              <a:rPr lang="ru-RU" dirty="0" smtClean="0"/>
              <a:t> публикаций в международных журналах с высоким рейтингом</a:t>
            </a:r>
          </a:p>
          <a:p>
            <a:r>
              <a:rPr lang="ru-RU" dirty="0" smtClean="0"/>
              <a:t>Совместно с международными специалистами – представителями </a:t>
            </a:r>
            <a:r>
              <a:rPr lang="en-US" dirty="0" smtClean="0"/>
              <a:t>RASA</a:t>
            </a:r>
            <a:r>
              <a:rPr lang="ru-RU" dirty="0" smtClean="0"/>
              <a:t> ((</a:t>
            </a:r>
            <a:r>
              <a:rPr lang="ru-RU" dirty="0" err="1" smtClean="0"/>
              <a:t>Russian-speaking</a:t>
            </a:r>
            <a:r>
              <a:rPr lang="ru-RU" dirty="0" smtClean="0"/>
              <a:t> </a:t>
            </a:r>
            <a:r>
              <a:rPr lang="ru-RU" dirty="0" err="1" smtClean="0"/>
              <a:t>Academic</a:t>
            </a:r>
            <a:r>
              <a:rPr lang="ru-RU" dirty="0" smtClean="0"/>
              <a:t> </a:t>
            </a:r>
            <a:r>
              <a:rPr lang="ru-RU" dirty="0" err="1" smtClean="0"/>
              <a:t>Science</a:t>
            </a:r>
            <a:r>
              <a:rPr lang="ru-RU" dirty="0" smtClean="0"/>
              <a:t> </a:t>
            </a:r>
            <a:r>
              <a:rPr lang="ru-RU" dirty="0" err="1" smtClean="0"/>
              <a:t>Association</a:t>
            </a:r>
            <a:r>
              <a:rPr lang="ru-RU" dirty="0" smtClean="0"/>
              <a:t>) создан </a:t>
            </a:r>
            <a:r>
              <a:rPr lang="ru-RU" dirty="0" err="1" smtClean="0"/>
              <a:t>Мультидисциплинарный</a:t>
            </a:r>
            <a:r>
              <a:rPr lang="ru-RU" dirty="0" smtClean="0"/>
              <a:t> центр научных исследований, включающий шесть лабораторий</a:t>
            </a:r>
          </a:p>
          <a:p>
            <a:endParaRPr lang="ru-RU" dirty="0"/>
          </a:p>
        </p:txBody>
      </p:sp>
      <p:sp>
        <p:nvSpPr>
          <p:cNvPr id="5" name="Line 14"/>
          <p:cNvSpPr>
            <a:spLocks noChangeShapeType="1"/>
          </p:cNvSpPr>
          <p:nvPr/>
        </p:nvSpPr>
        <p:spPr bwMode="auto">
          <a:xfrm flipH="1">
            <a:off x="-1" y="6741368"/>
            <a:ext cx="9143998" cy="0"/>
          </a:xfrm>
          <a:prstGeom prst="line">
            <a:avLst/>
          </a:prstGeom>
          <a:noFill/>
          <a:ln w="231775">
            <a:solidFill>
              <a:srgbClr val="37B34A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7474" y="5818197"/>
            <a:ext cx="2390563" cy="6953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Изменения, произошедшие в университете в процессе создания и внедрения системы поддержки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ru-RU" sz="3400" dirty="0" smtClean="0"/>
              <a:t>Только за один академический год создано шесть Международных научно-образовательных центров (МНОЦ)</a:t>
            </a:r>
          </a:p>
          <a:p>
            <a:r>
              <a:rPr lang="ru-RU" sz="3400" dirty="0" smtClean="0"/>
              <a:t>Внедрение сервисов поддержки способствует постепенному улучшению положения дел со знанием английского языка сотрудниками университета</a:t>
            </a:r>
          </a:p>
          <a:p>
            <a:r>
              <a:rPr lang="ru-RU" sz="3400" dirty="0" smtClean="0"/>
              <a:t>Активизировалась и стала более профессиональной и эффективной работа лиц, ответственных за предоставление услуг международным специалистам</a:t>
            </a:r>
          </a:p>
          <a:p>
            <a:r>
              <a:rPr lang="ru-RU" sz="3400" dirty="0" smtClean="0"/>
              <a:t>Меньше стало поступать замечаний, жалоб и предложений от иностранных специалистов практически по всем вопросам, связанных с их трудоустройством и трудовой деятельностью в университете</a:t>
            </a:r>
          </a:p>
          <a:p>
            <a:endParaRPr lang="ru-RU" dirty="0"/>
          </a:p>
        </p:txBody>
      </p:sp>
      <p:sp>
        <p:nvSpPr>
          <p:cNvPr id="5" name="Line 14"/>
          <p:cNvSpPr>
            <a:spLocks noChangeShapeType="1"/>
          </p:cNvSpPr>
          <p:nvPr/>
        </p:nvSpPr>
        <p:spPr bwMode="auto">
          <a:xfrm flipH="1">
            <a:off x="-1" y="6741368"/>
            <a:ext cx="9143998" cy="0"/>
          </a:xfrm>
          <a:prstGeom prst="line">
            <a:avLst/>
          </a:prstGeom>
          <a:noFill/>
          <a:ln w="231775">
            <a:solidFill>
              <a:srgbClr val="37B34A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9512" y="5949280"/>
            <a:ext cx="2390563" cy="6953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Основная цель </a:t>
            </a:r>
            <a:r>
              <a:rPr lang="ru-RU" dirty="0" smtClean="0"/>
              <a:t>системы </a:t>
            </a:r>
            <a:r>
              <a:rPr lang="ru-RU" dirty="0" smtClean="0"/>
              <a:t>поддержки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200"/>
            <a:ext cx="8892480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И</a:t>
            </a:r>
            <a:r>
              <a:rPr lang="ru-RU" dirty="0" smtClean="0"/>
              <a:t>дентификация</a:t>
            </a:r>
            <a:r>
              <a:rPr lang="ru-RU" dirty="0" smtClean="0"/>
              <a:t>, разработка и предоставление </a:t>
            </a:r>
            <a:r>
              <a:rPr lang="ru-RU" dirty="0" smtClean="0"/>
              <a:t>необходимых </a:t>
            </a:r>
            <a:r>
              <a:rPr lang="ru-RU" dirty="0" smtClean="0"/>
              <a:t>профессиональных и социально-бытовых услуг </a:t>
            </a:r>
            <a:r>
              <a:rPr lang="ru-RU" dirty="0" smtClean="0"/>
              <a:t>международным специалистам для обеспечения их эффективной профессиональной деятельности и быстрой адаптации к </a:t>
            </a:r>
            <a:r>
              <a:rPr lang="ru-RU" dirty="0" smtClean="0"/>
              <a:t>новым условиям </a:t>
            </a:r>
            <a:r>
              <a:rPr lang="ru-RU" dirty="0" smtClean="0"/>
              <a:t>жизни и работы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Line 14"/>
          <p:cNvSpPr>
            <a:spLocks noChangeShapeType="1"/>
          </p:cNvSpPr>
          <p:nvPr/>
        </p:nvSpPr>
        <p:spPr bwMode="auto">
          <a:xfrm flipH="1">
            <a:off x="-1" y="6741995"/>
            <a:ext cx="9143998" cy="0"/>
          </a:xfrm>
          <a:prstGeom prst="line">
            <a:avLst/>
          </a:prstGeom>
          <a:noFill/>
          <a:ln w="231775">
            <a:solidFill>
              <a:srgbClr val="37B34A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7474" y="5818197"/>
            <a:ext cx="2390563" cy="6953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71296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задачи системы поддержки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08720"/>
            <a:ext cx="8496944" cy="4896544"/>
          </a:xfrm>
        </p:spPr>
        <p:txBody>
          <a:bodyPr>
            <a:noAutofit/>
          </a:bodyPr>
          <a:lstStyle/>
          <a:p>
            <a:r>
              <a:rPr lang="ru-RU" sz="1800" dirty="0" smtClean="0"/>
              <a:t>А</a:t>
            </a:r>
            <a:r>
              <a:rPr lang="ru-RU" sz="1800" dirty="0" smtClean="0"/>
              <a:t>нализ </a:t>
            </a:r>
            <a:r>
              <a:rPr lang="ru-RU" sz="1800" dirty="0" smtClean="0"/>
              <a:t>характера и объёма услуг, предоставляемых международным специалистам ведущими российскими и зарубежными </a:t>
            </a:r>
            <a:r>
              <a:rPr lang="ru-RU" sz="1800" dirty="0" smtClean="0"/>
              <a:t>университетами</a:t>
            </a:r>
            <a:endParaRPr lang="ru-RU" sz="1800" dirty="0" smtClean="0"/>
          </a:p>
          <a:p>
            <a:r>
              <a:rPr lang="ru-RU" sz="1800" dirty="0" smtClean="0"/>
              <a:t>Определение </a:t>
            </a:r>
            <a:r>
              <a:rPr lang="ru-RU" sz="1800" dirty="0" smtClean="0"/>
              <a:t>видов и  объёма услуг, необходимых для эффективной поддержки международных специалистов в </a:t>
            </a:r>
            <a:r>
              <a:rPr lang="ru-RU" sz="1800" dirty="0" err="1" smtClean="0"/>
              <a:t>СПбПУ</a:t>
            </a:r>
            <a:endParaRPr lang="ru-RU" sz="1800" dirty="0" smtClean="0"/>
          </a:p>
          <a:p>
            <a:r>
              <a:rPr lang="ru-RU" sz="1800" dirty="0" smtClean="0"/>
              <a:t>Разработка </a:t>
            </a:r>
            <a:r>
              <a:rPr lang="ru-RU" sz="1800" dirty="0" smtClean="0"/>
              <a:t>необходимых сервисов и порядка их предоставления международным специалистам, прибывающим в </a:t>
            </a:r>
            <a:r>
              <a:rPr lang="ru-RU" sz="1800" dirty="0" err="1" smtClean="0"/>
              <a:t>СПбПУ</a:t>
            </a:r>
            <a:r>
              <a:rPr lang="ru-RU" sz="1800" dirty="0" smtClean="0"/>
              <a:t>; разработка необходимой </a:t>
            </a:r>
            <a:r>
              <a:rPr lang="ru-RU" sz="1800" dirty="0" smtClean="0"/>
              <a:t>документации</a:t>
            </a:r>
            <a:endParaRPr lang="ru-RU" sz="1800" dirty="0" smtClean="0"/>
          </a:p>
          <a:p>
            <a:r>
              <a:rPr lang="ru-RU" sz="1800" dirty="0" smtClean="0"/>
              <a:t>Организация </a:t>
            </a:r>
            <a:r>
              <a:rPr lang="ru-RU" sz="1800" dirty="0" smtClean="0"/>
              <a:t>предоставления необходимых услуг международным специалистам различных категорий, координация деятельности структурных подразделений и </a:t>
            </a:r>
            <a:r>
              <a:rPr lang="ru-RU" sz="1800" dirty="0" smtClean="0"/>
              <a:t>сотрудников </a:t>
            </a:r>
            <a:r>
              <a:rPr lang="ru-RU" sz="1800" dirty="0" err="1" smtClean="0"/>
              <a:t>СПбПУ</a:t>
            </a:r>
            <a:r>
              <a:rPr lang="ru-RU" sz="1800" dirty="0" smtClean="0"/>
              <a:t> вовлечённых в процесс оказания </a:t>
            </a:r>
            <a:r>
              <a:rPr lang="ru-RU" sz="1800" dirty="0" smtClean="0"/>
              <a:t>услуг</a:t>
            </a:r>
            <a:endParaRPr lang="ru-RU" sz="1800" dirty="0" smtClean="0"/>
          </a:p>
          <a:p>
            <a:r>
              <a:rPr lang="ru-RU" sz="1800" dirty="0" smtClean="0"/>
              <a:t>Контроль</a:t>
            </a:r>
            <a:r>
              <a:rPr lang="ru-RU" sz="1800" dirty="0" smtClean="0"/>
              <a:t>, оценка и принятие мер для повышения качества услуг, предоставляемых международным специалистам различных категорий; внесение необходимых изменений в организационную структуру сервисов, порядок предоставления услуг и рабочую </a:t>
            </a:r>
            <a:r>
              <a:rPr lang="ru-RU" sz="1800" dirty="0" smtClean="0"/>
              <a:t>документацию</a:t>
            </a:r>
            <a:endParaRPr lang="ru-RU" sz="1800" dirty="0" smtClean="0"/>
          </a:p>
          <a:p>
            <a:r>
              <a:rPr lang="ru-RU" sz="1800" dirty="0" smtClean="0"/>
              <a:t>Организация </a:t>
            </a:r>
            <a:r>
              <a:rPr lang="ru-RU" sz="1800" dirty="0" smtClean="0"/>
              <a:t>профессиональной подготовки и переподготовки </a:t>
            </a:r>
            <a:r>
              <a:rPr lang="ru-RU" sz="1800" dirty="0" smtClean="0"/>
              <a:t>сотрудников, </a:t>
            </a:r>
            <a:r>
              <a:rPr lang="ru-RU" sz="1800" dirty="0" smtClean="0"/>
              <a:t>оказывающих услуги международным </a:t>
            </a:r>
            <a:r>
              <a:rPr lang="ru-RU" sz="1800" dirty="0" smtClean="0"/>
              <a:t>специалистам</a:t>
            </a:r>
            <a:endParaRPr lang="ru-RU" sz="1800" dirty="0" smtClean="0"/>
          </a:p>
          <a:p>
            <a:r>
              <a:rPr lang="ru-RU" sz="1800" dirty="0" smtClean="0"/>
              <a:t>Сбор </a:t>
            </a:r>
            <a:r>
              <a:rPr lang="ru-RU" sz="1800" dirty="0" smtClean="0"/>
              <a:t>статистической и аналитической информации о деятельности сервисов (системы) профессиональной и социально-бытовой поддержки международных специалистов в </a:t>
            </a:r>
            <a:r>
              <a:rPr lang="ru-RU" sz="1800" dirty="0" err="1" smtClean="0"/>
              <a:t>СПбПУ</a:t>
            </a:r>
            <a:endParaRPr lang="ru-RU" sz="1800" dirty="0" smtClean="0"/>
          </a:p>
          <a:p>
            <a:endParaRPr lang="ru-RU" sz="1800" dirty="0"/>
          </a:p>
        </p:txBody>
      </p:sp>
      <p:sp>
        <p:nvSpPr>
          <p:cNvPr id="4" name="Line 14"/>
          <p:cNvSpPr>
            <a:spLocks noChangeShapeType="1"/>
          </p:cNvSpPr>
          <p:nvPr/>
        </p:nvSpPr>
        <p:spPr bwMode="auto">
          <a:xfrm flipH="1">
            <a:off x="-1" y="6741995"/>
            <a:ext cx="9143998" cy="0"/>
          </a:xfrm>
          <a:prstGeom prst="line">
            <a:avLst/>
          </a:prstGeom>
          <a:noFill/>
          <a:ln w="231775">
            <a:solidFill>
              <a:srgbClr val="37B34A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элементы модели сервисов поддержки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Пакет </a:t>
            </a:r>
            <a:r>
              <a:rPr lang="ru-RU" dirty="0" smtClean="0"/>
              <a:t>трудовых договоров, заключаемых с международными специалистами, федеральная законодательная база, на основе которой заключаются трудовые </a:t>
            </a:r>
            <a:r>
              <a:rPr lang="ru-RU" dirty="0" smtClean="0"/>
              <a:t>договоры</a:t>
            </a:r>
          </a:p>
          <a:p>
            <a:r>
              <a:rPr lang="ru-RU" dirty="0" smtClean="0"/>
              <a:t>Пакет локальных нормативных актов и другой документации, регламентирующей сервисы поддержки международных специалистов</a:t>
            </a:r>
          </a:p>
          <a:p>
            <a:r>
              <a:rPr lang="ru-RU" dirty="0" smtClean="0"/>
              <a:t>Способы </a:t>
            </a:r>
            <a:r>
              <a:rPr lang="ru-RU" dirty="0" smtClean="0"/>
              <a:t>и процедуры поддержки международных </a:t>
            </a:r>
            <a:r>
              <a:rPr lang="ru-RU" dirty="0" smtClean="0"/>
              <a:t>специалистов</a:t>
            </a:r>
            <a:endParaRPr lang="ru-RU" dirty="0" smtClean="0"/>
          </a:p>
          <a:p>
            <a:r>
              <a:rPr lang="ru-RU" dirty="0" smtClean="0"/>
              <a:t>Структурные </a:t>
            </a:r>
            <a:r>
              <a:rPr lang="ru-RU" dirty="0" smtClean="0"/>
              <a:t>подразделения и определённые категории сотрудников, осуществляющих поддержку международных </a:t>
            </a:r>
            <a:r>
              <a:rPr lang="ru-RU" dirty="0" smtClean="0"/>
              <a:t>специалистов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Line 14"/>
          <p:cNvSpPr>
            <a:spLocks noChangeShapeType="1"/>
          </p:cNvSpPr>
          <p:nvPr/>
        </p:nvSpPr>
        <p:spPr bwMode="auto">
          <a:xfrm flipH="1">
            <a:off x="-1" y="6741995"/>
            <a:ext cx="9143998" cy="0"/>
          </a:xfrm>
          <a:prstGeom prst="line">
            <a:avLst/>
          </a:prstGeom>
          <a:noFill/>
          <a:ln w="231775">
            <a:solidFill>
              <a:srgbClr val="37B34A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Способы и процедуры поддержки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052736"/>
            <a:ext cx="8496944" cy="5544616"/>
          </a:xfrm>
        </p:spPr>
        <p:txBody>
          <a:bodyPr>
            <a:noAutofit/>
          </a:bodyPr>
          <a:lstStyle/>
          <a:p>
            <a:r>
              <a:rPr lang="ru-RU" sz="1800" dirty="0" smtClean="0"/>
              <a:t>Услуги, облегчающие международным специалистам поиск работы в </a:t>
            </a:r>
            <a:r>
              <a:rPr lang="ru-RU" sz="1800" dirty="0" err="1" smtClean="0"/>
              <a:t>СПбПУ</a:t>
            </a:r>
            <a:r>
              <a:rPr lang="ru-RU" sz="1800" dirty="0" smtClean="0"/>
              <a:t>. </a:t>
            </a:r>
          </a:p>
          <a:p>
            <a:r>
              <a:rPr lang="ru-RU" sz="1800" dirty="0" smtClean="0"/>
              <a:t>Услуги по осуществлению/облегчению коммуникации международных специалистов с сотрудниками </a:t>
            </a:r>
            <a:r>
              <a:rPr lang="ru-RU" sz="1800" dirty="0" err="1" smtClean="0"/>
              <a:t>СПбПУ</a:t>
            </a:r>
            <a:r>
              <a:rPr lang="ru-RU" sz="1800" dirty="0" smtClean="0"/>
              <a:t> в процессе конкурсного отбора</a:t>
            </a:r>
          </a:p>
          <a:p>
            <a:r>
              <a:rPr lang="ru-RU" sz="1800" dirty="0" smtClean="0"/>
              <a:t>Услуги по подготовке документов на Комиссию по конкурсному отбору</a:t>
            </a:r>
          </a:p>
          <a:p>
            <a:r>
              <a:rPr lang="ru-RU" sz="1800" dirty="0" smtClean="0"/>
              <a:t>Услуги по содействию в получении </a:t>
            </a:r>
            <a:r>
              <a:rPr lang="ru-RU" sz="1800" dirty="0" smtClean="0"/>
              <a:t>визы </a:t>
            </a:r>
            <a:endParaRPr lang="ru-RU" sz="1800" dirty="0" smtClean="0"/>
          </a:p>
          <a:p>
            <a:r>
              <a:rPr lang="ru-RU" sz="1800" dirty="0" smtClean="0"/>
              <a:t>Услуги по подбору жилья</a:t>
            </a:r>
          </a:p>
          <a:p>
            <a:r>
              <a:rPr lang="ru-RU" sz="1800" dirty="0" smtClean="0"/>
              <a:t>Услуги по организации встречи, прибытия, размещения и регистрации иностранного специалиста</a:t>
            </a:r>
          </a:p>
          <a:p>
            <a:r>
              <a:rPr lang="ru-RU" sz="1800" dirty="0" smtClean="0"/>
              <a:t>Услуги по трудоустройству</a:t>
            </a:r>
          </a:p>
          <a:p>
            <a:r>
              <a:rPr lang="ru-RU" sz="1800" dirty="0" smtClean="0"/>
              <a:t>Услуги по профессиональной ориентации</a:t>
            </a:r>
          </a:p>
          <a:p>
            <a:r>
              <a:rPr lang="ru-RU" sz="1800" dirty="0" smtClean="0"/>
              <a:t>Услуги по профессиональной поддержке (консультирование , карты компетенций)</a:t>
            </a:r>
          </a:p>
          <a:p>
            <a:r>
              <a:rPr lang="ru-RU" sz="1800" dirty="0" smtClean="0"/>
              <a:t>Услуги по научному руководству</a:t>
            </a:r>
          </a:p>
          <a:p>
            <a:r>
              <a:rPr lang="ru-RU" sz="1800" dirty="0" smtClean="0"/>
              <a:t>Услуги по оказанию помощи в переезде семьи и обустройстве на новом месте</a:t>
            </a:r>
          </a:p>
          <a:p>
            <a:r>
              <a:rPr lang="ru-RU" sz="1800" dirty="0" smtClean="0"/>
              <a:t>Услуги по оказанию помощи в трудоустройстве супруги/а</a:t>
            </a:r>
          </a:p>
          <a:p>
            <a:r>
              <a:rPr lang="ru-RU" sz="1800" dirty="0" smtClean="0"/>
              <a:t>Услуги по оказанию помощи в устройстве детей в школу/детский сад</a:t>
            </a:r>
          </a:p>
          <a:p>
            <a:r>
              <a:rPr lang="ru-RU" sz="1800" dirty="0" smtClean="0"/>
              <a:t>Услуги по оказанию помощи в ориентации в </a:t>
            </a:r>
            <a:r>
              <a:rPr lang="ru-RU" sz="1800" dirty="0" smtClean="0"/>
              <a:t>Санкт-Петербурге</a:t>
            </a:r>
            <a:endParaRPr lang="ru-RU" sz="1800" dirty="0" smtClean="0"/>
          </a:p>
        </p:txBody>
      </p:sp>
      <p:sp>
        <p:nvSpPr>
          <p:cNvPr id="4" name="Line 14"/>
          <p:cNvSpPr>
            <a:spLocks noChangeShapeType="1"/>
          </p:cNvSpPr>
          <p:nvPr/>
        </p:nvSpPr>
        <p:spPr bwMode="auto">
          <a:xfrm flipH="1">
            <a:off x="-1" y="6741995"/>
            <a:ext cx="9143998" cy="0"/>
          </a:xfrm>
          <a:prstGeom prst="line">
            <a:avLst/>
          </a:prstGeom>
          <a:noFill/>
          <a:ln w="231775">
            <a:solidFill>
              <a:srgbClr val="37B34A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Способы и процедуры поддержки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Услуги по оказанию помощи в приобретении автомобиля</a:t>
            </a:r>
          </a:p>
          <a:p>
            <a:r>
              <a:rPr lang="ru-RU" dirty="0" smtClean="0"/>
              <a:t>Услуги </a:t>
            </a:r>
            <a:r>
              <a:rPr lang="ru-RU" dirty="0" smtClean="0"/>
              <a:t>по оказанию помощи в организации интересного досуга</a:t>
            </a:r>
          </a:p>
          <a:p>
            <a:r>
              <a:rPr lang="ru-RU" dirty="0" smtClean="0"/>
              <a:t>Услуги по оказанию помощи в социализации иностранных специалистов</a:t>
            </a:r>
          </a:p>
          <a:p>
            <a:r>
              <a:rPr lang="ru-RU" dirty="0" smtClean="0"/>
              <a:t>Услуги </a:t>
            </a:r>
            <a:r>
              <a:rPr lang="ru-RU" dirty="0" smtClean="0"/>
              <a:t>по изучению русского языка в </a:t>
            </a:r>
            <a:r>
              <a:rPr lang="ru-RU" dirty="0" err="1" smtClean="0"/>
              <a:t>СПбПУ</a:t>
            </a:r>
            <a:endParaRPr lang="ru-RU" dirty="0" smtClean="0"/>
          </a:p>
          <a:p>
            <a:r>
              <a:rPr lang="ru-RU" dirty="0" smtClean="0"/>
              <a:t>Услуги по оказанию помощи в организации отдыха во время отпуска</a:t>
            </a:r>
          </a:p>
          <a:p>
            <a:r>
              <a:rPr lang="ru-RU" dirty="0" smtClean="0"/>
              <a:t>Услуги по профессиональной подготовке/повышению квалификации менторов, ответственных за приём, координаторов программ и заместителей директоров институтов по международной деятельности</a:t>
            </a:r>
            <a:endParaRPr lang="ru-RU" dirty="0"/>
          </a:p>
        </p:txBody>
      </p:sp>
      <p:sp>
        <p:nvSpPr>
          <p:cNvPr id="5" name="Line 14"/>
          <p:cNvSpPr>
            <a:spLocks noChangeShapeType="1"/>
          </p:cNvSpPr>
          <p:nvPr/>
        </p:nvSpPr>
        <p:spPr bwMode="auto">
          <a:xfrm flipH="1">
            <a:off x="-1" y="6741995"/>
            <a:ext cx="9143998" cy="0"/>
          </a:xfrm>
          <a:prstGeom prst="line">
            <a:avLst/>
          </a:prstGeom>
          <a:noFill/>
          <a:ln w="231775">
            <a:solidFill>
              <a:srgbClr val="37B34A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7474" y="5818197"/>
            <a:ext cx="2390563" cy="6953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Структуры поддержки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32859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b="1" dirty="0" smtClean="0"/>
              <a:t>Управление </a:t>
            </a:r>
            <a:r>
              <a:rPr lang="ru-RU" sz="1600" b="1" dirty="0" smtClean="0"/>
              <a:t>международного сотрудничества: </a:t>
            </a:r>
          </a:p>
          <a:p>
            <a:r>
              <a:rPr lang="ru-RU" sz="1600" dirty="0" smtClean="0"/>
              <a:t>начальник, </a:t>
            </a:r>
          </a:p>
          <a:p>
            <a:r>
              <a:rPr lang="ru-RU" sz="1600" dirty="0" smtClean="0"/>
              <a:t>ведущий менеджер по работе с иностранными специалистами,</a:t>
            </a:r>
          </a:p>
          <a:p>
            <a:r>
              <a:rPr lang="ru-RU" sz="1600" dirty="0" smtClean="0"/>
              <a:t>начальник отдела приёма и командирования,</a:t>
            </a:r>
          </a:p>
          <a:p>
            <a:r>
              <a:rPr lang="ru-RU" sz="1600" dirty="0" smtClean="0"/>
              <a:t>специалисты отдела приёма и командирования,</a:t>
            </a:r>
          </a:p>
          <a:p>
            <a:r>
              <a:rPr lang="ru-RU" sz="1600" dirty="0" smtClean="0"/>
              <a:t>начальник паспортно-визового отдела;</a:t>
            </a:r>
          </a:p>
          <a:p>
            <a:r>
              <a:rPr lang="ru-RU" sz="1600" dirty="0" smtClean="0"/>
              <a:t>начальник отдела международных научных и внешнеэкономических связей.</a:t>
            </a:r>
          </a:p>
          <a:p>
            <a:endParaRPr lang="ru-RU" sz="1600" dirty="0" smtClean="0"/>
          </a:p>
          <a:p>
            <a:pPr>
              <a:buNone/>
            </a:pPr>
            <a:r>
              <a:rPr lang="ru-RU" sz="1600" b="1" dirty="0" smtClean="0"/>
              <a:t>Комиссия </a:t>
            </a:r>
            <a:r>
              <a:rPr lang="ru-RU" sz="1600" b="1" dirty="0" smtClean="0"/>
              <a:t>по конкурсному отбору иностранных научно-педагогических работников: </a:t>
            </a:r>
          </a:p>
          <a:p>
            <a:r>
              <a:rPr lang="ru-RU" sz="1600" dirty="0" smtClean="0"/>
              <a:t>первый проректор, </a:t>
            </a:r>
          </a:p>
          <a:p>
            <a:r>
              <a:rPr lang="ru-RU" sz="1600" dirty="0" smtClean="0"/>
              <a:t>проректор по международной деятельности, </a:t>
            </a:r>
          </a:p>
          <a:p>
            <a:r>
              <a:rPr lang="ru-RU" sz="1600" dirty="0" smtClean="0"/>
              <a:t>проректор по учебной работе, </a:t>
            </a:r>
          </a:p>
          <a:p>
            <a:r>
              <a:rPr lang="ru-RU" sz="1600" dirty="0" smtClean="0"/>
              <a:t>проректор по научной работе, </a:t>
            </a:r>
          </a:p>
          <a:p>
            <a:r>
              <a:rPr lang="ru-RU" sz="1600" dirty="0" smtClean="0"/>
              <a:t>директора институтов, </a:t>
            </a:r>
          </a:p>
          <a:p>
            <a:r>
              <a:rPr lang="ru-RU" sz="1600" dirty="0" smtClean="0"/>
              <a:t>начальник Управления международной деятельности, </a:t>
            </a:r>
          </a:p>
          <a:p>
            <a:r>
              <a:rPr lang="ru-RU" sz="1600" dirty="0" smtClean="0"/>
              <a:t>начальник Управления персонала,</a:t>
            </a:r>
          </a:p>
          <a:p>
            <a:r>
              <a:rPr lang="ru-RU" sz="1600" dirty="0" smtClean="0"/>
              <a:t>начальник Управления учебной деятельности, </a:t>
            </a:r>
          </a:p>
          <a:p>
            <a:r>
              <a:rPr lang="ru-RU" sz="1600" dirty="0" smtClean="0"/>
              <a:t>ведущий менеджер по работе с иностранными специалистами.</a:t>
            </a:r>
          </a:p>
        </p:txBody>
      </p:sp>
      <p:sp>
        <p:nvSpPr>
          <p:cNvPr id="4" name="Line 14"/>
          <p:cNvSpPr>
            <a:spLocks noChangeShapeType="1"/>
          </p:cNvSpPr>
          <p:nvPr/>
        </p:nvSpPr>
        <p:spPr bwMode="auto">
          <a:xfrm flipH="1">
            <a:off x="-1" y="6741995"/>
            <a:ext cx="9143998" cy="0"/>
          </a:xfrm>
          <a:prstGeom prst="line">
            <a:avLst/>
          </a:prstGeom>
          <a:noFill/>
          <a:ln w="231775">
            <a:solidFill>
              <a:srgbClr val="37B34A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dirty="0" smtClean="0"/>
              <a:t>Структуры поддержки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616624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sz="6200" b="1" dirty="0" smtClean="0"/>
              <a:t>Фонд </a:t>
            </a:r>
            <a:r>
              <a:rPr lang="ru-RU" sz="6200" b="1" dirty="0" smtClean="0"/>
              <a:t>индивидуальной финансовой поддержки иностранных </a:t>
            </a:r>
            <a:r>
              <a:rPr lang="ru-RU" sz="6200" b="1" dirty="0" smtClean="0"/>
              <a:t>научно-</a:t>
            </a:r>
          </a:p>
          <a:p>
            <a:pPr>
              <a:spcBef>
                <a:spcPts val="0"/>
              </a:spcBef>
              <a:buNone/>
            </a:pPr>
            <a:r>
              <a:rPr lang="ru-RU" sz="6200" b="1" dirty="0" smtClean="0"/>
              <a:t>педагогических </a:t>
            </a:r>
            <a:r>
              <a:rPr lang="ru-RU" sz="6200" b="1" dirty="0" smtClean="0"/>
              <a:t>работников: </a:t>
            </a:r>
          </a:p>
          <a:p>
            <a:r>
              <a:rPr lang="ru-RU" sz="6200" dirty="0" smtClean="0"/>
              <a:t>ответственные за задачи и мероприятия 5-100, </a:t>
            </a:r>
          </a:p>
          <a:p>
            <a:r>
              <a:rPr lang="ru-RU" sz="6200" dirty="0" smtClean="0"/>
              <a:t>ответственные за </a:t>
            </a:r>
            <a:r>
              <a:rPr lang="ru-RU" sz="6200" dirty="0" err="1" smtClean="0"/>
              <a:t>софинансирование</a:t>
            </a:r>
            <a:r>
              <a:rPr lang="ru-RU" sz="6200" dirty="0" smtClean="0"/>
              <a:t> в институтах.</a:t>
            </a:r>
          </a:p>
          <a:p>
            <a:pPr>
              <a:buNone/>
            </a:pPr>
            <a:endParaRPr lang="ru-RU" sz="6200" b="1" dirty="0" smtClean="0"/>
          </a:p>
          <a:p>
            <a:pPr>
              <a:buNone/>
            </a:pPr>
            <a:r>
              <a:rPr lang="ru-RU" sz="6200" b="1" dirty="0" smtClean="0"/>
              <a:t>Управление </a:t>
            </a:r>
            <a:r>
              <a:rPr lang="ru-RU" sz="6200" b="1" dirty="0" smtClean="0"/>
              <a:t>персонала: </a:t>
            </a:r>
          </a:p>
          <a:p>
            <a:r>
              <a:rPr lang="ru-RU" sz="6200" dirty="0" smtClean="0"/>
              <a:t>начальник, </a:t>
            </a:r>
          </a:p>
          <a:p>
            <a:r>
              <a:rPr lang="ru-RU" sz="6200" dirty="0" smtClean="0"/>
              <a:t>специалисты.</a:t>
            </a:r>
          </a:p>
          <a:p>
            <a:endParaRPr lang="ru-RU" sz="6200" dirty="0" smtClean="0"/>
          </a:p>
          <a:p>
            <a:pPr>
              <a:buNone/>
            </a:pPr>
            <a:r>
              <a:rPr lang="ru-RU" sz="6200" b="1" dirty="0" smtClean="0"/>
              <a:t>Учебно-научные </a:t>
            </a:r>
            <a:r>
              <a:rPr lang="ru-RU" sz="6200" b="1" dirty="0" smtClean="0"/>
              <a:t>подразделения </a:t>
            </a:r>
            <a:r>
              <a:rPr lang="ru-RU" sz="6200" b="1" dirty="0" err="1" smtClean="0"/>
              <a:t>СПбПУ</a:t>
            </a:r>
            <a:r>
              <a:rPr lang="ru-RU" sz="6200" b="1" dirty="0" smtClean="0"/>
              <a:t>: </a:t>
            </a:r>
          </a:p>
          <a:p>
            <a:r>
              <a:rPr lang="ru-RU" sz="6200" dirty="0" smtClean="0"/>
              <a:t>директора институтов,</a:t>
            </a:r>
          </a:p>
          <a:p>
            <a:r>
              <a:rPr lang="ru-RU" sz="6200" dirty="0" smtClean="0"/>
              <a:t>заместители директоров институтов по международной деятельности, </a:t>
            </a:r>
          </a:p>
          <a:p>
            <a:r>
              <a:rPr lang="ru-RU" sz="6200" dirty="0" smtClean="0"/>
              <a:t>заведующие кафедрами, </a:t>
            </a:r>
          </a:p>
          <a:p>
            <a:r>
              <a:rPr lang="ru-RU" sz="6200" dirty="0" smtClean="0"/>
              <a:t>ответственные за приём иностранных специалистов, </a:t>
            </a:r>
          </a:p>
          <a:p>
            <a:r>
              <a:rPr lang="ru-RU" sz="6200" dirty="0" smtClean="0"/>
              <a:t>менторы,</a:t>
            </a:r>
          </a:p>
          <a:p>
            <a:r>
              <a:rPr lang="ru-RU" sz="6200" dirty="0" smtClean="0"/>
              <a:t>координаторы академических программ, реализуемых на английском языке.</a:t>
            </a:r>
          </a:p>
          <a:p>
            <a:pPr>
              <a:buNone/>
            </a:pPr>
            <a:endParaRPr lang="ru-RU" sz="4900" dirty="0" smtClean="0"/>
          </a:p>
          <a:p>
            <a:endParaRPr lang="ru-RU" sz="4900" dirty="0" smtClean="0"/>
          </a:p>
          <a:p>
            <a:endParaRPr lang="ru-RU" sz="4900" dirty="0" smtClean="0"/>
          </a:p>
          <a:p>
            <a:endParaRPr lang="ru-RU" dirty="0"/>
          </a:p>
        </p:txBody>
      </p:sp>
      <p:sp>
        <p:nvSpPr>
          <p:cNvPr id="4" name="Line 14"/>
          <p:cNvSpPr>
            <a:spLocks noChangeShapeType="1"/>
          </p:cNvSpPr>
          <p:nvPr/>
        </p:nvSpPr>
        <p:spPr bwMode="auto">
          <a:xfrm flipH="1">
            <a:off x="-1" y="6741995"/>
            <a:ext cx="9143998" cy="0"/>
          </a:xfrm>
          <a:prstGeom prst="line">
            <a:avLst/>
          </a:prstGeom>
          <a:noFill/>
          <a:ln w="231775">
            <a:solidFill>
              <a:srgbClr val="37B34A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ru-RU" dirty="0" smtClean="0"/>
              <a:t>Структуры поддержки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484784"/>
            <a:ext cx="7931224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Комплекс общежитий для иностранных граждан:</a:t>
            </a:r>
          </a:p>
          <a:p>
            <a:r>
              <a:rPr lang="ru-RU" dirty="0" smtClean="0"/>
              <a:t>заместитель </a:t>
            </a:r>
            <a:r>
              <a:rPr lang="ru-RU" dirty="0" smtClean="0"/>
              <a:t>начальника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Бухгалтерия:</a:t>
            </a:r>
            <a:endParaRPr lang="ru-RU" b="1" dirty="0" smtClean="0"/>
          </a:p>
          <a:p>
            <a:r>
              <a:rPr lang="ru-RU" dirty="0" smtClean="0"/>
              <a:t>сотрудники</a:t>
            </a:r>
          </a:p>
          <a:p>
            <a:pPr>
              <a:buNone/>
            </a:pPr>
            <a:endParaRPr lang="ru-RU" dirty="0" smtClean="0"/>
          </a:p>
          <a:p>
            <a:pPr>
              <a:spcBef>
                <a:spcPts val="0"/>
              </a:spcBef>
              <a:buNone/>
            </a:pPr>
            <a:r>
              <a:rPr lang="ru-RU" b="1" dirty="0" smtClean="0"/>
              <a:t>Экспертный центр по оценке иностранных документов </a:t>
            </a:r>
            <a:r>
              <a:rPr lang="ru-RU" b="1" dirty="0" smtClean="0"/>
              <a:t>об</a:t>
            </a:r>
          </a:p>
          <a:p>
            <a:pPr>
              <a:spcBef>
                <a:spcPts val="0"/>
              </a:spcBef>
              <a:buNone/>
            </a:pPr>
            <a:r>
              <a:rPr lang="ru-RU" b="1" dirty="0" smtClean="0"/>
              <a:t>образовании</a:t>
            </a:r>
            <a:r>
              <a:rPr lang="ru-RU" b="1" dirty="0" smtClean="0"/>
              <a:t>: </a:t>
            </a:r>
          </a:p>
          <a:p>
            <a:r>
              <a:rPr lang="ru-RU" dirty="0" smtClean="0"/>
              <a:t>начальник, </a:t>
            </a:r>
          </a:p>
          <a:p>
            <a:r>
              <a:rPr lang="ru-RU" dirty="0" smtClean="0"/>
              <a:t>специалисты.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Бюро переводов:</a:t>
            </a:r>
          </a:p>
          <a:p>
            <a:r>
              <a:rPr lang="ru-RU" dirty="0" smtClean="0"/>
              <a:t>переводчики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Line 14"/>
          <p:cNvSpPr>
            <a:spLocks noChangeShapeType="1"/>
          </p:cNvSpPr>
          <p:nvPr/>
        </p:nvSpPr>
        <p:spPr bwMode="auto">
          <a:xfrm flipH="1">
            <a:off x="-1" y="6741995"/>
            <a:ext cx="9143998" cy="0"/>
          </a:xfrm>
          <a:prstGeom prst="line">
            <a:avLst/>
          </a:prstGeom>
          <a:noFill/>
          <a:ln w="231775">
            <a:solidFill>
              <a:srgbClr val="37B34A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7474" y="5818197"/>
            <a:ext cx="2390563" cy="6953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1090</Words>
  <Application>Microsoft Office PowerPoint</Application>
  <PresentationFormat>Экран (4:3)</PresentationFormat>
  <Paragraphs>166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Основная цель системы поддержки</vt:lpstr>
      <vt:lpstr>Основные задачи системы поддержки</vt:lpstr>
      <vt:lpstr>Основные элементы модели сервисов поддержки</vt:lpstr>
      <vt:lpstr>Способы и процедуры поддержки </vt:lpstr>
      <vt:lpstr>Способы и процедуры поддержки </vt:lpstr>
      <vt:lpstr>Структуры поддержки</vt:lpstr>
      <vt:lpstr>Структуры поддержки</vt:lpstr>
      <vt:lpstr>Структуры поддержки</vt:lpstr>
      <vt:lpstr>Документы, оформляемые на международного специалиста </vt:lpstr>
      <vt:lpstr>Схема предоставления сервисов поддержки иностранным специалистам в СПбПУ</vt:lpstr>
      <vt:lpstr>Категории потенциальных сотрудников</vt:lpstr>
      <vt:lpstr>Категории потенциальных сотрудников</vt:lpstr>
      <vt:lpstr>Тематика подготовки и повышения квалификации сотрудников </vt:lpstr>
      <vt:lpstr>Тематика подготовки и повышения квалификации сотрудников </vt:lpstr>
      <vt:lpstr>Тематика подготовки и повышения квалификации сотрудников </vt:lpstr>
      <vt:lpstr>Изменения, произошедшие в университете в процессе создания и внедрения системы поддержки</vt:lpstr>
      <vt:lpstr>Изменения, произошедшие в университете в процессе создания и внедрения системы поддержки</vt:lpstr>
      <vt:lpstr>Изменения, произошедшие в университете в процессе создания и внедрения системы поддержки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Кейс СПбПУ</dc:title>
  <dc:creator>Asus</dc:creator>
  <cp:lastModifiedBy>Пользователь Windows</cp:lastModifiedBy>
  <cp:revision>22</cp:revision>
  <dcterms:created xsi:type="dcterms:W3CDTF">2016-05-14T16:47:43Z</dcterms:created>
  <dcterms:modified xsi:type="dcterms:W3CDTF">2016-05-21T15:43:50Z</dcterms:modified>
</cp:coreProperties>
</file>