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6" r:id="rId7"/>
    <p:sldId id="276" r:id="rId8"/>
    <p:sldId id="262" r:id="rId9"/>
    <p:sldId id="270" r:id="rId10"/>
    <p:sldId id="271" r:id="rId11"/>
    <p:sldId id="272" r:id="rId12"/>
    <p:sldId id="273" r:id="rId13"/>
    <p:sldId id="275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2658" y="-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8CE91-049A-4019-8503-698B16301F96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9DF37-19B9-42BD-AB59-1887E08D0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9DF37-19B9-42BD-AB59-1887E08D0B1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tul-en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6195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23.05.2016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23.05.2016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23.05.2016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23.05.2016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23.05.2016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23.05.2016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23.05.2016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8"/>
          <p:cNvSpPr>
            <a:spLocks noChangeArrowheads="1"/>
          </p:cNvSpPr>
          <p:nvPr/>
        </p:nvSpPr>
        <p:spPr bwMode="auto">
          <a:xfrm>
            <a:off x="2341418" y="3708670"/>
            <a:ext cx="68025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400" b="1" dirty="0" smtClean="0"/>
              <a:t>Формирование минимально необходимого социального пакета международного специалиста</a:t>
            </a:r>
            <a:endParaRPr lang="en-US" sz="2100" b="1" dirty="0">
              <a:solidFill>
                <a:schemeClr val="bg2">
                  <a:lumMod val="50000"/>
                </a:schemeClr>
              </a:solidFill>
              <a:latin typeface="Trebuchet MS" pitchFamily="34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7006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Уровни </a:t>
            </a:r>
            <a:r>
              <a:rPr lang="ru-RU" dirty="0" err="1" smtClean="0"/>
              <a:t>соцпакета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30243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Для сотрудника, заключившего с университетом бессрочный договор, корпоративный пакет может включать максимальный спектр социальных льгот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368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908720"/>
          </a:xfrm>
        </p:spPr>
        <p:txBody>
          <a:bodyPr>
            <a:normAutofit/>
          </a:bodyPr>
          <a:lstStyle/>
          <a:p>
            <a:r>
              <a:rPr lang="ru-RU" dirty="0" smtClean="0"/>
              <a:t>Стоимость основных льгот в СПб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4752528"/>
          </a:xfrm>
        </p:spPr>
        <p:txBody>
          <a:bodyPr>
            <a:noAutofit/>
          </a:bodyPr>
          <a:lstStyle/>
          <a:p>
            <a:r>
              <a:rPr lang="ru-RU" sz="1900" dirty="0" smtClean="0"/>
              <a:t>Средняя стоимость годового полиса ДМС – от 8000 до 35000 руб.</a:t>
            </a:r>
          </a:p>
          <a:p>
            <a:r>
              <a:rPr lang="ru-RU" sz="1900" dirty="0" smtClean="0"/>
              <a:t>Стоимость проживания: номер  в гостинице </a:t>
            </a:r>
            <a:r>
              <a:rPr lang="ru-RU" sz="1900" dirty="0" err="1" smtClean="0"/>
              <a:t>СПбПУ</a:t>
            </a:r>
            <a:r>
              <a:rPr lang="ru-RU" sz="1900" dirty="0" smtClean="0"/>
              <a:t> – 1500-3000 руб./сутки; отдельная квартира жилого фонда </a:t>
            </a:r>
            <a:r>
              <a:rPr lang="ru-RU" sz="1900" dirty="0" err="1" smtClean="0"/>
              <a:t>СПбПУ</a:t>
            </a:r>
            <a:r>
              <a:rPr lang="ru-RU" sz="1900" dirty="0" smtClean="0"/>
              <a:t> – 18000 руб./мес.; 1-2 комнатная квартира в городе – 30000-120000 руб./мес. </a:t>
            </a:r>
          </a:p>
          <a:p>
            <a:r>
              <a:rPr lang="ru-RU" sz="1900" dirty="0" smtClean="0"/>
              <a:t>Оплата проезда:  с восточного побережья США - примерно 35000-40000 руб.; Хельсинки – Санкт-Петербург («Аллегро») –  3500-5000 руб.</a:t>
            </a:r>
          </a:p>
          <a:p>
            <a:r>
              <a:rPr lang="ru-RU" sz="1900" dirty="0" smtClean="0"/>
              <a:t>Перевоз имущества: стоимость доставки контейнера морем из США в СПб составляет от $2000 до $4500 в зависимости от места отправления и размеров контейнера (20", 40" или 40"</a:t>
            </a:r>
            <a:r>
              <a:rPr lang="en-US" sz="1900" dirty="0" smtClean="0"/>
              <a:t>HC</a:t>
            </a:r>
            <a:r>
              <a:rPr lang="ru-RU" sz="1900" dirty="0" smtClean="0"/>
              <a:t>)</a:t>
            </a:r>
          </a:p>
          <a:p>
            <a:r>
              <a:rPr lang="ru-RU" sz="1900" dirty="0" smtClean="0"/>
              <a:t>Проезд в общественном транспорте: стоимость единого месячного проездного билета в СПб – 2690 руб. (70 поездок в метрополитене, наземным транспортом – не ограничено)</a:t>
            </a:r>
          </a:p>
          <a:p>
            <a:r>
              <a:rPr lang="ru-RU" sz="1900" dirty="0" smtClean="0"/>
              <a:t>Стоимость питания в пищеблоках </a:t>
            </a:r>
            <a:r>
              <a:rPr lang="ru-RU" sz="1900" dirty="0" err="1" smtClean="0"/>
              <a:t>СПбПУ</a:t>
            </a:r>
            <a:r>
              <a:rPr lang="ru-RU" sz="1900" dirty="0" smtClean="0"/>
              <a:t>: в среднем от 250 до 350 руб. один приём пищи из трёх блюд</a:t>
            </a:r>
          </a:p>
          <a:p>
            <a:r>
              <a:rPr lang="ru-RU" sz="1900" dirty="0" smtClean="0"/>
              <a:t>Стоимость годового абонемента в фитнес-центр: в среднем от 12000 руб. до 25000 </a:t>
            </a:r>
          </a:p>
          <a:p>
            <a:r>
              <a:rPr lang="ru-RU" sz="1900" dirty="0" smtClean="0"/>
              <a:t>                                                                                       Итого : 196 000 – 470 000 руб.</a:t>
            </a:r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368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Финансирование из 5-100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680520"/>
          </a:xfrm>
        </p:spPr>
        <p:txBody>
          <a:bodyPr>
            <a:normAutofit/>
          </a:bodyPr>
          <a:lstStyle/>
          <a:p>
            <a:pPr fontAlgn="t"/>
            <a:r>
              <a:rPr lang="ru-RU" sz="2200" dirty="0" smtClean="0"/>
              <a:t>Предоставление жилья на территории кампуса; полная или частичная оплата арендуемого жилого помещения;</a:t>
            </a:r>
          </a:p>
          <a:p>
            <a:pPr fontAlgn="t"/>
            <a:r>
              <a:rPr lang="ru-RU" sz="2200" dirty="0" smtClean="0"/>
              <a:t>Оплата проезда международного сотрудника и членов его семьи к месту работы; оказание помощи (в том числе финансовой) при перевозе имущества (при условии, что к этому моменту международный специалист будет являться сотрудником университета);</a:t>
            </a:r>
          </a:p>
          <a:p>
            <a:pPr fontAlgn="t"/>
            <a:r>
              <a:rPr lang="ru-RU" sz="2200" dirty="0" smtClean="0"/>
              <a:t>Бесплатное/по льготному тарифу обучение русскому языку;</a:t>
            </a:r>
          </a:p>
          <a:p>
            <a:pPr fontAlgn="t"/>
            <a:r>
              <a:rPr lang="ru-RU" sz="2200" dirty="0" smtClean="0"/>
              <a:t>Оплата участия в конференциях;</a:t>
            </a:r>
          </a:p>
          <a:p>
            <a:pPr fontAlgn="t"/>
            <a:r>
              <a:rPr lang="ru-RU" sz="2200" dirty="0" smtClean="0"/>
              <a:t>Повышение квалификации за счет университета;</a:t>
            </a:r>
          </a:p>
          <a:p>
            <a:r>
              <a:rPr lang="ru-RU" sz="2200" dirty="0" smtClean="0"/>
              <a:t>Предоставление комфортного помещения для встреч международных сотрудников, работающих в университете</a:t>
            </a:r>
            <a:endParaRPr lang="ru-RU" sz="2200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368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sz="4800" dirty="0" smtClean="0"/>
              <a:t>Благодарю за внимание!</a:t>
            </a:r>
            <a:endParaRPr lang="ru-RU" sz="4800" dirty="0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 flipH="1">
            <a:off x="-1" y="6741368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5949280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Виды социальных пакетов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ru-RU" b="1" dirty="0" smtClean="0"/>
              <a:t>Обязательный пакет </a:t>
            </a:r>
            <a:r>
              <a:rPr lang="ru-RU" dirty="0" smtClean="0"/>
              <a:t>(</a:t>
            </a:r>
            <a:r>
              <a:rPr lang="ru-RU" dirty="0" err="1" smtClean="0"/>
              <a:t>пакет</a:t>
            </a:r>
            <a:r>
              <a:rPr lang="ru-RU" dirty="0" smtClean="0"/>
              <a:t> социальных льгот, предусматриваемых законодательством РФ для работников высшей школы и распространяющихся на иностранных граждан)</a:t>
            </a:r>
          </a:p>
          <a:p>
            <a:r>
              <a:rPr lang="ru-RU" b="1" dirty="0" smtClean="0"/>
              <a:t>Корпоративный пакет </a:t>
            </a:r>
            <a:r>
              <a:rPr lang="ru-RU" dirty="0" smtClean="0"/>
              <a:t>(может включать дополнительные льготы, предоставляемые международному специалисту высшим учебным заведением)</a:t>
            </a:r>
            <a:endParaRPr lang="ru-RU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995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Обязательный социальный пакет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432048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оплата больничных листов;</a:t>
            </a:r>
          </a:p>
          <a:p>
            <a:r>
              <a:rPr lang="ru-RU" sz="2800" dirty="0" smtClean="0"/>
              <a:t>предоставление очередного оплачиваемого отпуска;</a:t>
            </a:r>
          </a:p>
          <a:p>
            <a:r>
              <a:rPr lang="ru-RU" sz="2800" dirty="0" smtClean="0"/>
              <a:t>обязательное социальное страхование;</a:t>
            </a:r>
          </a:p>
          <a:p>
            <a:r>
              <a:rPr lang="ru-RU" sz="2800" dirty="0" smtClean="0"/>
              <a:t>возмещение расходов, связанных с командировками сотрудников (ст. 167-168 ТК РФ);</a:t>
            </a:r>
          </a:p>
          <a:p>
            <a:r>
              <a:rPr lang="ru-RU" sz="2800" dirty="0" smtClean="0"/>
              <a:t>возмещение транспортных расходов сотрудникам, работа которых имеет разъездной характер (ст. 168.1 ТК РФ</a:t>
            </a:r>
            <a:r>
              <a:rPr lang="ru-RU" sz="2800" dirty="0" smtClean="0"/>
              <a:t>);</a:t>
            </a:r>
            <a:endParaRPr lang="ru-RU" sz="2800" dirty="0" smtClean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995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Корпоративный пакет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2936"/>
          </a:xfrm>
        </p:spPr>
        <p:txBody>
          <a:bodyPr>
            <a:normAutofit/>
          </a:bodyPr>
          <a:lstStyle/>
          <a:p>
            <a:r>
              <a:rPr lang="ru-RU" dirty="0" smtClean="0"/>
              <a:t>Минимально необходимый уровень корпоративного социального пакета устанавливается каждым вузом индивидуально в зависимости от возможностей высшего учебного заведения</a:t>
            </a:r>
            <a:endParaRPr lang="ru-RU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995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Корпоративный пакет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676456" cy="4536504"/>
          </a:xfrm>
        </p:spPr>
        <p:txBody>
          <a:bodyPr>
            <a:noAutofit/>
          </a:bodyPr>
          <a:lstStyle/>
          <a:p>
            <a:pPr fontAlgn="t"/>
            <a:r>
              <a:rPr lang="ru-RU" sz="2000" dirty="0" smtClean="0"/>
              <a:t>дополнительное медицинское обслуживание (бесплатный полис ДМС, бесплатные лекарства при амбулаторном лечении и др.);</a:t>
            </a:r>
          </a:p>
          <a:p>
            <a:pPr fontAlgn="t"/>
            <a:r>
              <a:rPr lang="ru-RU" sz="2000" dirty="0" smtClean="0"/>
              <a:t>предоставление жилья на территории кампуса; полная или частичная оплата арендуемого жилого помещения;</a:t>
            </a:r>
          </a:p>
          <a:p>
            <a:pPr fontAlgn="t"/>
            <a:r>
              <a:rPr lang="ru-RU" sz="2000" dirty="0" smtClean="0"/>
              <a:t>оплата проезда международного сотрудника и членов его семьи к месту работы; оказание помощи (в том числе финансовой) при перевозе имущества;</a:t>
            </a:r>
          </a:p>
          <a:p>
            <a:pPr fontAlgn="t"/>
            <a:r>
              <a:rPr lang="ru-RU" sz="2000" dirty="0" smtClean="0"/>
              <a:t>оказание поддержки и помощи при устройстве детей международных сотрудников в детские дошкольные и школьные заведения;</a:t>
            </a:r>
          </a:p>
          <a:p>
            <a:pPr fontAlgn="t"/>
            <a:r>
              <a:rPr lang="ru-RU" sz="2000" dirty="0" smtClean="0"/>
              <a:t>оплачиваемый проезд в общественном транспорте;</a:t>
            </a:r>
          </a:p>
          <a:p>
            <a:pPr fontAlgn="t"/>
            <a:r>
              <a:rPr lang="ru-RU" sz="2000" dirty="0" smtClean="0"/>
              <a:t>предоставление автомобиля; полная или частичная оплата арендуемого автомобиля; </a:t>
            </a:r>
          </a:p>
          <a:p>
            <a:pPr fontAlgn="t"/>
            <a:r>
              <a:rPr lang="ru-RU" sz="2000" dirty="0" smtClean="0"/>
              <a:t>оплата топлива для автомобиля;</a:t>
            </a:r>
          </a:p>
          <a:p>
            <a:pPr fontAlgn="t"/>
            <a:r>
              <a:rPr lang="ru-RU" sz="2000" dirty="0" smtClean="0"/>
              <a:t>бесплатное питание или льготная оплата питания в пищеблоках  вуза</a:t>
            </a:r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995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Корпоративный пакет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24536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ru-RU" dirty="0" smtClean="0"/>
              <a:t>организация отдыха и досуга международных сотрудников (предоставление абонемента в </a:t>
            </a:r>
            <a:r>
              <a:rPr lang="ru-RU" dirty="0" err="1" smtClean="0"/>
              <a:t>фитнес-центры</a:t>
            </a:r>
            <a:r>
              <a:rPr lang="ru-RU" dirty="0" smtClean="0"/>
              <a:t> и/или бесплатное пользование спортивными сооружениями университета, бесплатные экскурсии, билеты в театры и музеи и т.п.);</a:t>
            </a:r>
          </a:p>
          <a:p>
            <a:pPr fontAlgn="t"/>
            <a:r>
              <a:rPr lang="ru-RU" dirty="0" smtClean="0"/>
              <a:t>бесплатное/по льготному тарифу обучение русскому языку;</a:t>
            </a:r>
          </a:p>
          <a:p>
            <a:pPr fontAlgn="t"/>
            <a:r>
              <a:rPr lang="ru-RU" dirty="0" smtClean="0"/>
              <a:t>оплата участия в конференциях;</a:t>
            </a:r>
          </a:p>
          <a:p>
            <a:pPr fontAlgn="t"/>
            <a:r>
              <a:rPr lang="ru-RU" dirty="0" smtClean="0"/>
              <a:t>повышение квалификации за счет университета;</a:t>
            </a:r>
          </a:p>
          <a:p>
            <a:pPr fontAlgn="t"/>
            <a:r>
              <a:rPr lang="ru-RU" dirty="0" smtClean="0"/>
              <a:t>льготные/бесплатные путевки на курорты и в санатории  для международных сотрудников и членов их семей;</a:t>
            </a:r>
          </a:p>
          <a:p>
            <a:pPr fontAlgn="t"/>
            <a:r>
              <a:rPr lang="ru-RU" dirty="0" smtClean="0"/>
              <a:t>предоставление международным сотрудникам ссуд и кредитов;</a:t>
            </a:r>
          </a:p>
          <a:p>
            <a:pPr fontAlgn="t"/>
            <a:r>
              <a:rPr lang="ru-RU" dirty="0" smtClean="0"/>
              <a:t>оплачиваемая мобильная связь;</a:t>
            </a:r>
          </a:p>
          <a:p>
            <a:pPr fontAlgn="t"/>
            <a:r>
              <a:rPr lang="ru-RU" dirty="0" smtClean="0"/>
              <a:t>предоставление комфортного помещения для встреч международных сотрудников, работающих в университете;</a:t>
            </a:r>
          </a:p>
          <a:p>
            <a:pPr fontAlgn="t"/>
            <a:r>
              <a:rPr lang="ru-RU" dirty="0" smtClean="0"/>
              <a:t>подарки на различные праздники и т.п.</a:t>
            </a:r>
          </a:p>
          <a:p>
            <a:endParaRPr lang="ru-RU" dirty="0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 flipH="1">
            <a:off x="-1" y="6741995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Уровни </a:t>
            </a:r>
            <a:r>
              <a:rPr lang="ru-RU" dirty="0" err="1" smtClean="0"/>
              <a:t>соцпакета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435280" cy="4741987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ru-RU" dirty="0" smtClean="0"/>
              <a:t>Содержание </a:t>
            </a:r>
            <a:r>
              <a:rPr lang="ru-RU" dirty="0" err="1" smtClean="0"/>
              <a:t>соцпакета</a:t>
            </a:r>
            <a:r>
              <a:rPr lang="ru-RU" dirty="0" smtClean="0"/>
              <a:t> может определяться категорией или уровнем компетентности  международного сотрудника, объёмом выполняемой работы, длительностью работы в университете и теми дивидендами, которые он приносит для университета</a:t>
            </a:r>
          </a:p>
          <a:p>
            <a:r>
              <a:rPr lang="ru-RU" dirty="0" smtClean="0"/>
              <a:t>В Йельском университете (США) льготы разбиты по следующим категориям сотрудников: </a:t>
            </a:r>
          </a:p>
          <a:p>
            <a:pPr>
              <a:buNone/>
            </a:pPr>
            <a:r>
              <a:rPr lang="ru-RU" dirty="0" smtClean="0"/>
              <a:t>-    научно-педагогические работники; </a:t>
            </a:r>
          </a:p>
          <a:p>
            <a:pPr>
              <a:buNone/>
            </a:pPr>
            <a:r>
              <a:rPr lang="ru-RU" dirty="0" smtClean="0"/>
              <a:t>-    административные работники и специалисты; </a:t>
            </a:r>
          </a:p>
          <a:p>
            <a:pPr>
              <a:buNone/>
            </a:pPr>
            <a:r>
              <a:rPr lang="ru-RU" dirty="0" smtClean="0"/>
              <a:t>-    </a:t>
            </a:r>
            <a:r>
              <a:rPr lang="ru-RU" dirty="0" err="1" smtClean="0"/>
              <a:t>постдоки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-    </a:t>
            </a:r>
            <a:r>
              <a:rPr lang="ru-RU" dirty="0" err="1" smtClean="0"/>
              <a:t>постдоки</a:t>
            </a:r>
            <a:r>
              <a:rPr lang="ru-RU" dirty="0" smtClean="0"/>
              <a:t> в штате университета; </a:t>
            </a:r>
          </a:p>
          <a:p>
            <a:pPr>
              <a:buFontTx/>
              <a:buChar char="-"/>
            </a:pPr>
            <a:r>
              <a:rPr lang="ru-RU" dirty="0" smtClean="0"/>
              <a:t>технический персонал и охрана; </a:t>
            </a:r>
          </a:p>
          <a:p>
            <a:pPr>
              <a:buFontTx/>
              <a:buChar char="-"/>
            </a:pPr>
            <a:r>
              <a:rPr lang="ru-RU" dirty="0" smtClean="0"/>
              <a:t>обслуживающий персонал;</a:t>
            </a:r>
          </a:p>
          <a:p>
            <a:pPr>
              <a:buNone/>
            </a:pPr>
            <a:r>
              <a:rPr lang="ru-RU" dirty="0" smtClean="0"/>
              <a:t>-    церковнослужители; </a:t>
            </a:r>
          </a:p>
          <a:p>
            <a:pPr>
              <a:buNone/>
            </a:pPr>
            <a:r>
              <a:rPr lang="ru-RU" dirty="0" smtClean="0"/>
              <a:t>-    полицейские</a:t>
            </a:r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  <p:sp>
        <p:nvSpPr>
          <p:cNvPr id="5" name="Line 14"/>
          <p:cNvSpPr>
            <a:spLocks noChangeShapeType="1"/>
          </p:cNvSpPr>
          <p:nvPr/>
        </p:nvSpPr>
        <p:spPr bwMode="auto">
          <a:xfrm flipH="1">
            <a:off x="-1" y="6741995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Уровни </a:t>
            </a:r>
            <a:r>
              <a:rPr lang="ru-RU" dirty="0" err="1" smtClean="0"/>
              <a:t>соцпакета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680520"/>
          </a:xfrm>
        </p:spPr>
        <p:txBody>
          <a:bodyPr>
            <a:normAutofit fontScale="47500" lnSpcReduction="20000"/>
          </a:bodyPr>
          <a:lstStyle/>
          <a:p>
            <a:r>
              <a:rPr lang="ru-RU" sz="5400" dirty="0" smtClean="0"/>
              <a:t>Для ИНПР, заключившего с университетом срочный договор на минимальный срок (3 месяца), минимальный корпоративный пакет может включать:</a:t>
            </a:r>
          </a:p>
          <a:p>
            <a:pPr fontAlgn="t">
              <a:buNone/>
            </a:pPr>
            <a:r>
              <a:rPr lang="ru-RU" sz="5400" dirty="0" smtClean="0"/>
              <a:t>-   оплату проезда международного сотрудника (и членов его семьи) к месту работы; </a:t>
            </a:r>
          </a:p>
          <a:p>
            <a:pPr fontAlgn="t">
              <a:buNone/>
            </a:pPr>
            <a:r>
              <a:rPr lang="ru-RU" sz="5400" dirty="0" smtClean="0"/>
              <a:t>-   предоставление жилья на территории кампуса; полная или частичная оплата арендуемого жилого помещения;</a:t>
            </a:r>
          </a:p>
          <a:p>
            <a:pPr fontAlgn="t">
              <a:buNone/>
            </a:pPr>
            <a:r>
              <a:rPr lang="ru-RU" sz="5400" dirty="0" smtClean="0"/>
              <a:t>-   бесплатное пользование спортивными сооружениями университета;</a:t>
            </a:r>
          </a:p>
          <a:p>
            <a:pPr fontAlgn="t">
              <a:buNone/>
            </a:pPr>
            <a:r>
              <a:rPr lang="ru-RU" sz="5400" dirty="0" smtClean="0"/>
              <a:t>-   бесплатное/по льготному тарифу обучение русскому языку</a:t>
            </a:r>
          </a:p>
          <a:p>
            <a:endParaRPr lang="ru-RU" sz="4900" dirty="0" smtClean="0"/>
          </a:p>
          <a:p>
            <a:endParaRPr lang="ru-RU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995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474" y="5818197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Уровни </a:t>
            </a:r>
            <a:r>
              <a:rPr lang="ru-RU" dirty="0" err="1" smtClean="0"/>
              <a:t>соцпакета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4958011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Для ИНПР, заключившего с университетом срочный договор на несколько лет, минимальный корпоративный пакет может включать :</a:t>
            </a:r>
          </a:p>
          <a:p>
            <a:pPr fontAlgn="t">
              <a:buNone/>
            </a:pPr>
            <a:r>
              <a:rPr lang="ru-RU" sz="2000" dirty="0" smtClean="0"/>
              <a:t>-     оплату проезда международного сотрудника и членов его семьи к месту работы; оказание помощи (в том числе финансовой) при перевозе имущества;</a:t>
            </a:r>
          </a:p>
          <a:p>
            <a:pPr fontAlgn="t">
              <a:buNone/>
            </a:pPr>
            <a:r>
              <a:rPr lang="ru-RU" sz="2000" dirty="0" smtClean="0"/>
              <a:t>-     предоставление жилья на территории кампуса; полная или частичная оплата арендуемого жилого помещения;</a:t>
            </a:r>
          </a:p>
          <a:p>
            <a:pPr fontAlgn="t">
              <a:buNone/>
            </a:pPr>
            <a:r>
              <a:rPr lang="ru-RU" sz="2000" dirty="0" smtClean="0"/>
              <a:t>-     бесплатное/по льготному тарифу обучение русскому языку;</a:t>
            </a:r>
          </a:p>
          <a:p>
            <a:pPr fontAlgn="t">
              <a:buNone/>
            </a:pPr>
            <a:r>
              <a:rPr lang="ru-RU" sz="2000" dirty="0" smtClean="0"/>
              <a:t>-     оказание поддержки и помощи при устройстве детей международных сотрудников в детские дошкольные и школьные заведения;</a:t>
            </a:r>
          </a:p>
          <a:p>
            <a:pPr fontAlgn="t">
              <a:buNone/>
            </a:pPr>
            <a:r>
              <a:rPr lang="ru-RU" sz="2000" dirty="0" smtClean="0"/>
              <a:t>-     оплачиваемый проезд в общественном транспорте;</a:t>
            </a:r>
          </a:p>
          <a:p>
            <a:pPr fontAlgn="t">
              <a:buNone/>
            </a:pPr>
            <a:r>
              <a:rPr lang="ru-RU" sz="2000" dirty="0" smtClean="0"/>
              <a:t>-     оплату участия в конференциях;</a:t>
            </a:r>
          </a:p>
          <a:p>
            <a:pPr fontAlgn="t">
              <a:buNone/>
            </a:pPr>
            <a:r>
              <a:rPr lang="ru-RU" sz="2000" dirty="0" smtClean="0"/>
              <a:t>-     </a:t>
            </a:r>
            <a:r>
              <a:rPr lang="ru-RU" sz="2000" dirty="0" err="1" smtClean="0"/>
              <a:t>организацияю</a:t>
            </a:r>
            <a:r>
              <a:rPr lang="ru-RU" sz="2000" dirty="0" smtClean="0"/>
              <a:t> отдыха и досуга международных сотрудников (абонемент в </a:t>
            </a:r>
            <a:r>
              <a:rPr lang="ru-RU" sz="2000" dirty="0" err="1" smtClean="0"/>
              <a:t>фитнес-центры</a:t>
            </a:r>
            <a:r>
              <a:rPr lang="ru-RU" sz="2000" dirty="0" smtClean="0"/>
              <a:t> или бесплатное пользование спортивными сооружениями университета, бесплатные экскурсии, билеты в театры и музеи и т.п.).</a:t>
            </a:r>
          </a:p>
          <a:p>
            <a:endParaRPr lang="ru-RU" sz="2000" dirty="0" smtClean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-1" y="6741995"/>
            <a:ext cx="9143998" cy="0"/>
          </a:xfrm>
          <a:prstGeom prst="line">
            <a:avLst/>
          </a:prstGeom>
          <a:noFill/>
          <a:ln w="231775">
            <a:solidFill>
              <a:srgbClr val="37B34A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5949280"/>
            <a:ext cx="2390563" cy="6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867</Words>
  <Application>Microsoft Office PowerPoint</Application>
  <PresentationFormat>Экран (4:3)</PresentationFormat>
  <Paragraphs>80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Виды социальных пакетов</vt:lpstr>
      <vt:lpstr>Обязательный социальный пакет</vt:lpstr>
      <vt:lpstr>Корпоративный пакет</vt:lpstr>
      <vt:lpstr>Корпоративный пакет</vt:lpstr>
      <vt:lpstr>Корпоративный пакет</vt:lpstr>
      <vt:lpstr>Уровни соцпакета</vt:lpstr>
      <vt:lpstr>Уровни соцпакета</vt:lpstr>
      <vt:lpstr>Уровни соцпакета</vt:lpstr>
      <vt:lpstr>Уровни соцпакета</vt:lpstr>
      <vt:lpstr>Стоимость основных льгот в СПб</vt:lpstr>
      <vt:lpstr>Финансирование из 5-100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Кейс СПбПУ</dc:title>
  <dc:creator>Asus</dc:creator>
  <cp:lastModifiedBy>215_user</cp:lastModifiedBy>
  <cp:revision>35</cp:revision>
  <dcterms:created xsi:type="dcterms:W3CDTF">2016-05-14T16:47:43Z</dcterms:created>
  <dcterms:modified xsi:type="dcterms:W3CDTF">2016-05-23T05:51:03Z</dcterms:modified>
</cp:coreProperties>
</file>